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57" r:id="rId4"/>
    <p:sldId id="258" r:id="rId5"/>
    <p:sldId id="262" r:id="rId6"/>
    <p:sldId id="259" r:id="rId7"/>
    <p:sldId id="260" r:id="rId8"/>
    <p:sldId id="266" r:id="rId9"/>
    <p:sldId id="268" r:id="rId10"/>
    <p:sldId id="269" r:id="rId11"/>
    <p:sldId id="270" r:id="rId12"/>
    <p:sldId id="265" r:id="rId13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6A"/>
    <a:srgbClr val="FF00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85" autoAdjust="0"/>
    <p:restoredTop sz="94660"/>
  </p:normalViewPr>
  <p:slideViewPr>
    <p:cSldViewPr>
      <p:cViewPr varScale="1">
        <p:scale>
          <a:sx n="81" d="100"/>
          <a:sy n="81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6787C-070F-437D-AE5D-F3FD95054E53}" type="datetimeFigureOut">
              <a:rPr lang="es-CO" smtClean="0"/>
              <a:t>24/08/2014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77925"/>
            <a:ext cx="4244975" cy="3182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8025" y="4537075"/>
            <a:ext cx="5670550" cy="3713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55088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14788" y="8955088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006E8-D591-4D3F-91BC-A4F4A7A2F2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92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>
              <a:latin typeface="Arial" panose="020B0604020202020204" pitchFamily="34" charset="0"/>
            </a:endParaRPr>
          </a:p>
        </p:txBody>
      </p:sp>
      <p:sp>
        <p:nvSpPr>
          <p:cNvPr id="1034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F24E0-4290-4141-87DA-544EF340E88B}" type="slidenum">
              <a:rPr lang="es-ES"/>
              <a:pPr>
                <a:spcBef>
                  <a:spcPct val="0"/>
                </a:spcBef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8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>
              <a:latin typeface="Arial" panose="020B0604020202020204" pitchFamily="34" charset="0"/>
            </a:endParaRPr>
          </a:p>
        </p:txBody>
      </p:sp>
      <p:sp>
        <p:nvSpPr>
          <p:cNvPr id="1177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CE764-4565-40B2-A74D-A10044E7E69F}" type="slidenum">
              <a:rPr lang="es-ES"/>
              <a:pPr>
                <a:spcBef>
                  <a:spcPct val="0"/>
                </a:spcBef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10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>
              <a:latin typeface="Arial" panose="020B0604020202020204" pitchFamily="34" charset="0"/>
            </a:endParaRPr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45868-1BBD-42FD-B092-9B0CE83CB079}" type="slidenum">
              <a:rPr lang="es-ES"/>
              <a:pPr>
                <a:spcBef>
                  <a:spcPct val="0"/>
                </a:spcBef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5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50EA4-324A-49D9-9C0C-36A95AB60A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5839-2E96-4052-BFD6-744A62F28D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E83F5-6759-4D89-9268-1C17E25559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4F22-44C8-40DA-9D44-690E09660846}" type="datetime1">
              <a:rPr lang="es-ES"/>
              <a:pPr>
                <a:defRPr/>
              </a:pPr>
              <a:t>24/08/2014</a:t>
            </a:fld>
            <a:endParaRPr lang="es-ES" dirty="0"/>
          </a:p>
        </p:txBody>
      </p:sp>
      <p:sp>
        <p:nvSpPr>
          <p:cNvPr id="7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UNIDAD 3</a:t>
            </a:r>
          </a:p>
        </p:txBody>
      </p:sp>
      <p:sp>
        <p:nvSpPr>
          <p:cNvPr id="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9BC4-77B4-4219-B3FE-C8621ACF4F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41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0AD49-E03C-467F-B81E-090CAD1881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24F5F-C63D-40C9-8DCC-9AC0179FE7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0DFB6-0C4E-43E3-AB25-FACC133507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9E45-7526-4253-BE8C-2FC460C069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7721C-0AD6-4FB5-BB8B-3AAE86E983B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1C93C-EB43-4C66-9BE1-5ED42C9FE61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97C11-D3BA-4069-A6BB-3BD65B703A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09001-2AE9-429E-B569-0105C004ED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FF000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408D7C-D86D-4C9D-B9F6-85690D87614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smtClean="0"/>
              <a:t>LA ECUACION DE LA RECTA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smtClean="0"/>
              <a:t>Las tareas deben ser presentadas </a:t>
            </a:r>
          </a:p>
          <a:p>
            <a:r>
              <a:rPr lang="es-PE" smtClean="0"/>
              <a:t>el día  martes 5 de agosto, en hojas cuadriculadas</a:t>
            </a:r>
            <a:endParaRPr lang="es-PE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1071546"/>
            <a:ext cx="3587860" cy="584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Matemática </a:t>
            </a:r>
            <a:r>
              <a:rPr lang="es-PE" sz="3200" dirty="0" smtClean="0"/>
              <a:t>9 grado</a:t>
            </a:r>
            <a:endParaRPr lang="es-P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476250"/>
            <a:ext cx="8540750" cy="61214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Problema 3.12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Hallar la ecuación de la recta que pasa por el punto (-2,3) y es perpendicular a la recta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2x-3y + 6=0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Solución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Grafiquemos a la recta 2x-3y + 6=O en el plano cartesiano para tal efecto bastará con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encontrar las intersecciones de dicha recta con los ejes coordenados y unir con una línea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los puntos de coordenadas encontrados.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1600" dirty="0" smtClean="0"/>
              <a:t>Sea x=0 en la recta 2x-3y +6=0 y despejemos a la variable y: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600" dirty="0" smtClean="0"/>
              <a:t>                               </a:t>
            </a:r>
            <a:r>
              <a:rPr lang="es-MX" sz="1400" dirty="0" smtClean="0"/>
              <a:t>2(0)-3y+6=0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0-3y+6=0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-3y+6=0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6=3y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</a:t>
            </a:r>
            <a:r>
              <a:rPr lang="es-MX" sz="1400" dirty="0" smtClean="0"/>
              <a:t>6</a:t>
            </a:r>
            <a:endParaRPr lang="es-MX" sz="1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3=y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2=y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y=2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600" dirty="0" smtClean="0"/>
              <a:t>Entonces tenemos el punto de coordenadas (x, y) = (O, 2).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600" dirty="0" smtClean="0"/>
              <a:t>Sea y = O en la recta 2x - 3y - 6 = 0 y despejemos a la variable x: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000" dirty="0" smtClean="0"/>
              <a:t>                                                            </a:t>
            </a:r>
            <a:r>
              <a:rPr lang="es-MX" sz="1400" dirty="0" smtClean="0"/>
              <a:t>2X-3(0)+6=0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   2X-0+6=0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      2X+6=0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           X=-6/2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MX" sz="1400" dirty="0" smtClean="0"/>
              <a:t>                                                       X=-3</a:t>
            </a:r>
            <a:endParaRPr lang="es-ES" sz="1400" dirty="0" smtClean="0"/>
          </a:p>
        </p:txBody>
      </p:sp>
      <p:sp>
        <p:nvSpPr>
          <p:cNvPr id="116739" name="Rectangle 15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1000" smtClean="0">
                <a:latin typeface="Tahoma" panose="020B0604030504040204" pitchFamily="34" charset="0"/>
              </a:rPr>
              <a:t>PARALELISMO Y PERPENDICULARIDAD                   UNIDAD 3</a:t>
            </a:r>
          </a:p>
        </p:txBody>
      </p:sp>
      <p:sp>
        <p:nvSpPr>
          <p:cNvPr id="116740" name="Rectangle 15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9FEB74-AE0C-4E75-A800-4BDA32C73355}" type="slidenum">
              <a:rPr lang="es-ES" sz="10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s-ES" sz="1000">
              <a:latin typeface="Tahoma" panose="020B0604030504040204" pitchFamily="34" charset="0"/>
            </a:endParaRPr>
          </a:p>
        </p:txBody>
      </p:sp>
      <p:sp>
        <p:nvSpPr>
          <p:cNvPr id="116741" name="Line 4"/>
          <p:cNvSpPr>
            <a:spLocks noChangeShapeType="1"/>
          </p:cNvSpPr>
          <p:nvPr/>
        </p:nvSpPr>
        <p:spPr bwMode="auto">
          <a:xfrm>
            <a:off x="2195736" y="386104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5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s-MX" sz="1600" smtClean="0"/>
              <a:t>Entonces tenemos el punto de coordenadas (x, y) = (-3,0).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MX" sz="1600" smtClean="0"/>
              <a:t>Ubiquemos los puntos (x, y) = (0,2) y (x, y) = (-3,0) en el plano de coordenadas cartesiano representado en la Figura 3.27</a:t>
            </a:r>
            <a:endParaRPr lang="es-ES" sz="1600" smtClean="0"/>
          </a:p>
        </p:txBody>
      </p:sp>
      <p:sp>
        <p:nvSpPr>
          <p:cNvPr id="118787" name="Rectangle 15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1000" smtClean="0">
                <a:latin typeface="Tahoma" panose="020B0604030504040204" pitchFamily="34" charset="0"/>
              </a:rPr>
              <a:t>PARALELISMO Y PERPENDICULARIDAD                   UNIDAD 3</a:t>
            </a:r>
          </a:p>
        </p:txBody>
      </p:sp>
      <p:sp>
        <p:nvSpPr>
          <p:cNvPr id="118788" name="Rectangle 15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C11580-905E-4A09-80DB-7CD7A9BF4A22}" type="slidenum">
              <a:rPr lang="es-ES" sz="10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s-ES" sz="1000">
              <a:latin typeface="Tahoma" panose="020B0604030504040204" pitchFamily="34" charset="0"/>
            </a:endParaRPr>
          </a:p>
        </p:txBody>
      </p:sp>
      <p:pic>
        <p:nvPicPr>
          <p:cNvPr id="11878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7683" r="7927" b="12587"/>
          <a:stretch>
            <a:fillRect/>
          </a:stretch>
        </p:blipFill>
        <p:spPr bwMode="auto">
          <a:xfrm>
            <a:off x="1258888" y="1484313"/>
            <a:ext cx="640715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7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64704"/>
            <a:ext cx="8352928" cy="1368152"/>
          </a:xfrm>
        </p:spPr>
        <p:txBody>
          <a:bodyPr/>
          <a:lstStyle/>
          <a:p>
            <a:pPr marL="365760" indent="-256032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3200" b="1" dirty="0" smtClean="0"/>
              <a:t> 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> 1. </a:t>
            </a:r>
            <a:r>
              <a:rPr lang="es-ES" sz="3200" dirty="0"/>
              <a:t>Hallar la ecuación de la recta que pasa por el punto </a:t>
            </a:r>
            <a:r>
              <a:rPr lang="es-ES" sz="3200" dirty="0" smtClean="0"/>
              <a:t>(-4,5) </a:t>
            </a:r>
            <a:r>
              <a:rPr lang="es-ES" sz="3200" dirty="0"/>
              <a:t>y es </a:t>
            </a:r>
            <a:r>
              <a:rPr lang="es-ES" sz="3200" dirty="0" smtClean="0"/>
              <a:t>paralela  </a:t>
            </a:r>
            <a:r>
              <a:rPr lang="es-ES" sz="3200" dirty="0"/>
              <a:t>a la </a:t>
            </a:r>
            <a:r>
              <a:rPr lang="es-ES" sz="3200" dirty="0" smtClean="0"/>
              <a:t>recta y =3x</a:t>
            </a:r>
            <a:r>
              <a:rPr lang="es-ES" sz="3200" dirty="0"/>
              <a:t>+ </a:t>
            </a:r>
            <a:r>
              <a:rPr lang="es-ES" sz="3200" dirty="0" smtClean="0"/>
              <a:t>2</a:t>
            </a:r>
            <a:r>
              <a:rPr lang="es-ES" sz="3200" dirty="0"/>
              <a:t/>
            </a:r>
            <a:br>
              <a:rPr lang="es-ES" sz="3200" dirty="0"/>
            </a:br>
            <a:endParaRPr lang="es-ES" sz="32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2132856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65760" indent="-256032" algn="l"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3200" b="1" kern="0" dirty="0" smtClean="0"/>
              <a:t> </a:t>
            </a:r>
            <a:br>
              <a:rPr lang="es-ES" sz="3200" b="1" kern="0" dirty="0" smtClean="0"/>
            </a:br>
            <a:r>
              <a:rPr lang="es-ES" sz="3200" b="1" kern="0" dirty="0" smtClean="0"/>
              <a:t/>
            </a:r>
            <a:br>
              <a:rPr lang="es-ES" sz="3200" b="1" kern="0" dirty="0" smtClean="0"/>
            </a:br>
            <a:r>
              <a:rPr lang="es-ES" sz="3200" b="1" kern="0" dirty="0" smtClean="0"/>
              <a:t>2. </a:t>
            </a:r>
            <a:r>
              <a:rPr lang="es-ES" sz="3200" kern="0" dirty="0" smtClean="0"/>
              <a:t>Hallar la ecuación de la recta que pasa por el punto (1,-4) y es paralela  a la recta y =2x+ 6</a:t>
            </a:r>
            <a:br>
              <a:rPr lang="es-ES" sz="3200" kern="0" dirty="0" smtClean="0"/>
            </a:br>
            <a:endParaRPr lang="es-ES" sz="3200" b="1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6422" y="3645024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65760" indent="-256032" algn="l"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3200" b="1" kern="0" dirty="0" smtClean="0"/>
              <a:t> </a:t>
            </a:r>
            <a:br>
              <a:rPr lang="es-ES" sz="3200" b="1" kern="0" dirty="0" smtClean="0"/>
            </a:br>
            <a:r>
              <a:rPr lang="es-ES" sz="3200" b="1" kern="0" dirty="0" smtClean="0"/>
              <a:t/>
            </a:r>
            <a:br>
              <a:rPr lang="es-ES" sz="3200" b="1" kern="0" dirty="0" smtClean="0"/>
            </a:br>
            <a:r>
              <a:rPr lang="es-ES" sz="3200" b="1" kern="0" dirty="0" smtClean="0"/>
              <a:t>3. </a:t>
            </a:r>
            <a:r>
              <a:rPr lang="es-ES" sz="3200" kern="0" dirty="0" smtClean="0"/>
              <a:t>Hallar la ecuación de la recta que pasa por el punto (-3,-5) y es perpendicular y =3x+ 2</a:t>
            </a:r>
            <a:br>
              <a:rPr lang="es-ES" sz="3200" kern="0" dirty="0" smtClean="0"/>
            </a:br>
            <a:endParaRPr lang="es-ES" sz="3200" b="1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9417" y="4873973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65760" indent="-256032" algn="l"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" sz="3200" b="1" kern="0" dirty="0" smtClean="0"/>
              <a:t> </a:t>
            </a:r>
            <a:br>
              <a:rPr lang="es-ES" sz="3200" b="1" kern="0" dirty="0" smtClean="0"/>
            </a:br>
            <a:r>
              <a:rPr lang="es-ES" sz="3200" b="1" kern="0" dirty="0" smtClean="0"/>
              <a:t>   </a:t>
            </a:r>
            <a:br>
              <a:rPr lang="es-ES" sz="3200" b="1" kern="0" dirty="0" smtClean="0"/>
            </a:br>
            <a:r>
              <a:rPr lang="es-ES" sz="3200" b="1" kern="0" dirty="0" smtClean="0"/>
              <a:t>4. </a:t>
            </a:r>
            <a:r>
              <a:rPr lang="es-ES" sz="3200" kern="0" dirty="0" smtClean="0"/>
              <a:t>Hallar la ecuación de la recta que pasa por el punto (2,-3) y es perpendicular y =2x+ 5</a:t>
            </a:r>
            <a:br>
              <a:rPr lang="es-ES" sz="3200" kern="0" dirty="0" smtClean="0"/>
            </a:br>
            <a:endParaRPr lang="es-ES" sz="3200" b="1" kern="0" dirty="0"/>
          </a:p>
        </p:txBody>
      </p:sp>
      <p:sp>
        <p:nvSpPr>
          <p:cNvPr id="3" name="CuadroTexto 2"/>
          <p:cNvSpPr txBox="1"/>
          <p:nvPr/>
        </p:nvSpPr>
        <p:spPr>
          <a:xfrm>
            <a:off x="2159732" y="467503"/>
            <a:ext cx="496855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solidFill>
                  <a:srgbClr val="FF0000"/>
                </a:solidFill>
              </a:rPr>
              <a:t>EJERCICIOS</a:t>
            </a:r>
            <a:endParaRPr lang="es-CO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1470025"/>
          </a:xfrm>
        </p:spPr>
        <p:txBody>
          <a:bodyPr/>
          <a:lstStyle/>
          <a:p>
            <a:r>
              <a:rPr lang="es-ES" dirty="0"/>
              <a:t>Ecuación de la recta a partir de dos puntos del plano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1979613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547813" y="6092825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843213" y="45815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268538" y="4868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1258888" y="3933825"/>
            <a:ext cx="2951162" cy="1582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51275" y="39338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y=mx+n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5720" y="714357"/>
            <a:ext cx="8501122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!LEE CON MUCHA ATENCION Y LUEGO RESUELVE!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  <p:bldP spid="4101" grpId="0" animBg="1"/>
      <p:bldP spid="4102" grpId="0" animBg="1"/>
      <p:bldP spid="4103" grpId="0" animBg="1"/>
      <p:bldP spid="4104" grpId="0" animBg="1"/>
      <p:bldP spid="4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r>
              <a:rPr lang="es-ES" sz="3200" b="1"/>
              <a:t>Ecuación de la recta que pasa por dos puntos</a:t>
            </a:r>
            <a:r>
              <a:rPr lang="es-ES" sz="4000"/>
              <a:t/>
            </a:r>
            <a:br>
              <a:rPr lang="es-ES" sz="4000"/>
            </a:br>
            <a:endParaRPr lang="es-E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7772400" cy="7921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b="1"/>
              <a:t>Sean P(x</a:t>
            </a:r>
            <a:r>
              <a:rPr lang="es-ES" sz="2000" b="1" baseline="-25000"/>
              <a:t>1</a:t>
            </a:r>
            <a:r>
              <a:rPr lang="es-ES" sz="2000" b="1"/>
              <a:t> ,y</a:t>
            </a:r>
            <a:r>
              <a:rPr lang="es-ES" sz="2000" b="1" baseline="-25000"/>
              <a:t>1</a:t>
            </a:r>
            <a:r>
              <a:rPr lang="es-ES" sz="2000" b="1"/>
              <a:t>) y Q(x</a:t>
            </a:r>
            <a:r>
              <a:rPr lang="es-ES" sz="2000" b="1" baseline="-25000"/>
              <a:t>2</a:t>
            </a:r>
            <a:r>
              <a:rPr lang="es-ES" sz="2000" b="1"/>
              <a:t>  , y</a:t>
            </a:r>
            <a:r>
              <a:rPr lang="es-ES" sz="2000" b="1" baseline="-25000"/>
              <a:t>2</a:t>
            </a:r>
            <a:r>
              <a:rPr lang="es-ES" sz="2000" b="1"/>
              <a:t> ) dos puntos de una recta. En base a estos dos puntos conocidos de la recta, es posible determinar su ecuación.</a:t>
            </a:r>
          </a:p>
        </p:txBody>
      </p:sp>
      <p:pic>
        <p:nvPicPr>
          <p:cNvPr id="5125" name="Picture 5" descr="dospun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716338"/>
            <a:ext cx="1584325" cy="760412"/>
          </a:xfrm>
          <a:prstGeom prst="rect">
            <a:avLst/>
          </a:prstGeom>
          <a:noFill/>
        </p:spPr>
      </p:pic>
      <p:pic>
        <p:nvPicPr>
          <p:cNvPr id="5127" name="Picture 7" descr="dospun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644900"/>
            <a:ext cx="1441450" cy="760413"/>
          </a:xfrm>
          <a:prstGeom prst="rect">
            <a:avLst/>
          </a:prstGeom>
          <a:noFill/>
        </p:spPr>
      </p:pic>
      <p:pic>
        <p:nvPicPr>
          <p:cNvPr id="5129" name="Picture 9" descr="dospun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797425"/>
            <a:ext cx="1657350" cy="695325"/>
          </a:xfrm>
          <a:prstGeom prst="rect">
            <a:avLst/>
          </a:prstGeom>
          <a:noFill/>
        </p:spPr>
      </p:pic>
      <p:pic>
        <p:nvPicPr>
          <p:cNvPr id="5137" name="Picture 17" descr="dospun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5805488"/>
            <a:ext cx="2590800" cy="766762"/>
          </a:xfrm>
          <a:prstGeom prst="rect">
            <a:avLst/>
          </a:prstGeom>
          <a:noFill/>
        </p:spPr>
      </p:pic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6011863" y="3573463"/>
            <a:ext cx="1655762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6372225" y="56610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5940425" y="3644900"/>
            <a:ext cx="2879725" cy="2808288"/>
            <a:chOff x="3742" y="2296"/>
            <a:chExt cx="1814" cy="1769"/>
          </a:xfrm>
        </p:grpSpPr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286" y="3113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V="1">
              <a:off x="3969" y="2296"/>
              <a:ext cx="0" cy="1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742" y="3838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558" y="265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649" y="256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800" b="1"/>
                <a:t>P(x</a:t>
              </a:r>
              <a:r>
                <a:rPr lang="es-ES" sz="1800" b="1" baseline="-25000"/>
                <a:t>1 </a:t>
              </a:r>
              <a:r>
                <a:rPr lang="es-ES" sz="1800" b="1"/>
                <a:t>, y</a:t>
              </a:r>
              <a:r>
                <a:rPr lang="es-ES" sz="1800" b="1" baseline="-25000"/>
                <a:t>1</a:t>
              </a:r>
              <a:r>
                <a:rPr lang="es-ES" sz="1800" b="1"/>
                <a:t>)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4377" y="306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800" b="1"/>
                <a:t>Q(x</a:t>
              </a:r>
              <a:r>
                <a:rPr lang="es-ES" sz="1800" b="1" baseline="-25000"/>
                <a:t>2</a:t>
              </a:r>
              <a:r>
                <a:rPr lang="es-ES" sz="1800" b="1"/>
                <a:t> , y</a:t>
              </a:r>
              <a:r>
                <a:rPr lang="es-ES" sz="1800" b="1" baseline="-25000"/>
                <a:t>2</a:t>
              </a:r>
              <a:r>
                <a:rPr lang="es-ES" sz="1800" b="1"/>
                <a:t>)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516688" y="558958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R(x , y)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6877050" y="5013325"/>
            <a:ext cx="3587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7235825" y="4221163"/>
            <a:ext cx="0" cy="7921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6372225" y="5661025"/>
            <a:ext cx="863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7235825" y="4292600"/>
            <a:ext cx="0" cy="13684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468313" y="2133600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sz="2000" b="1"/>
              <a:t>   Para ello tomemos un tercer punto R(x,y), también perteneciente a la recta.</a:t>
            </a:r>
            <a:endParaRPr lang="es-ES" sz="2000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39750" y="285273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buFontTx/>
              <a:buChar char="•"/>
            </a:pPr>
            <a:r>
              <a:rPr lang="es-ES" b="1"/>
              <a:t>  </a:t>
            </a:r>
            <a:r>
              <a:rPr lang="es-ES" sz="2000" b="1"/>
              <a:t>Como P, Q y R pertenecen a la misma recta, se tiene que PQ y PR deben tener la misma pendiente, es decir</a:t>
            </a:r>
            <a:r>
              <a:rPr lang="es-ES" b="1"/>
              <a:t>  </a:t>
            </a:r>
            <a:endParaRPr lang="es-ES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132138" y="39338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y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23850" y="4437063"/>
            <a:ext cx="554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b="1"/>
              <a:t>   </a:t>
            </a:r>
            <a:r>
              <a:rPr lang="es-ES" sz="2000" b="1"/>
              <a:t>Luego, la ecuación de la recta que pasa por dos puntos es:</a:t>
            </a:r>
            <a:endParaRPr lang="es-ES" b="1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68313" y="5589588"/>
            <a:ext cx="496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b="1"/>
              <a:t>que también se puede expresar como: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43" grpId="0" animBg="1"/>
      <p:bldP spid="5140" grpId="0" animBg="1"/>
      <p:bldP spid="5146" grpId="0"/>
      <p:bldP spid="5147" grpId="0" animBg="1"/>
      <p:bldP spid="5148" grpId="0" animBg="1"/>
      <p:bldP spid="5149" grpId="0" animBg="1"/>
      <p:bldP spid="5150" grpId="0" animBg="1"/>
      <p:bldP spid="5151" grpId="0"/>
      <p:bldP spid="5155" grpId="0"/>
      <p:bldP spid="5156" grpId="0"/>
      <p:bldP spid="5157" grpId="0"/>
      <p:bldP spid="5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s-ES" sz="3200"/>
              <a:t>¿Y cómo usamos esta fórmula?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1584325"/>
          </a:xfrm>
        </p:spPr>
        <p:txBody>
          <a:bodyPr/>
          <a:lstStyle/>
          <a:p>
            <a:pPr lvl="1"/>
            <a:r>
              <a:rPr lang="es-ES" sz="1800" b="1"/>
              <a:t>Observa el siguiente ejemplo:</a:t>
            </a:r>
          </a:p>
          <a:p>
            <a:pPr>
              <a:buFontTx/>
              <a:buNone/>
            </a:pPr>
            <a:r>
              <a:rPr lang="es-ES" sz="2400" b="1">
                <a:solidFill>
                  <a:srgbClr val="00906A"/>
                </a:solidFill>
              </a:rPr>
              <a:t>Determina la ecuación de la recta que pasa por los puntos  (2 , 4) y (5, 10)</a:t>
            </a:r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4356100" y="2205038"/>
            <a:ext cx="3024188" cy="546100"/>
          </a:xfrm>
          <a:prstGeom prst="borderCallout1">
            <a:avLst>
              <a:gd name="adj1" fmla="val 20931"/>
              <a:gd name="adj2" fmla="val -2519"/>
              <a:gd name="adj3" fmla="val -25870"/>
              <a:gd name="adj4" fmla="val -4262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Identificamos x</a:t>
            </a:r>
            <a:r>
              <a:rPr lang="es-ES" sz="1600" b="1" baseline="-25000"/>
              <a:t>1 </a:t>
            </a:r>
            <a:r>
              <a:rPr lang="es-ES" sz="1600" b="1"/>
              <a:t>, y</a:t>
            </a:r>
            <a:r>
              <a:rPr lang="es-ES" sz="1600" b="1" baseline="-25000"/>
              <a:t>1 </a:t>
            </a:r>
            <a:r>
              <a:rPr lang="es-ES" sz="1600" b="1"/>
              <a:t>, x</a:t>
            </a:r>
            <a:r>
              <a:rPr lang="es-ES" sz="1600" b="1" baseline="-25000"/>
              <a:t>2</a:t>
            </a:r>
            <a:r>
              <a:rPr lang="es-ES" sz="1600" b="1"/>
              <a:t> , y</a:t>
            </a:r>
            <a:r>
              <a:rPr lang="es-ES" sz="1600" b="1" baseline="-25000"/>
              <a:t>2 </a:t>
            </a:r>
            <a:endParaRPr lang="es-ES" sz="1600" b="1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16013" y="24923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76375" y="24923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331913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16922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24075" y="24923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23399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55875" y="24923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7717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40200" y="3357563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8207" name="AutoShape 15"/>
          <p:cNvSpPr>
            <a:spLocks/>
          </p:cNvSpPr>
          <p:nvPr/>
        </p:nvSpPr>
        <p:spPr bwMode="auto">
          <a:xfrm>
            <a:off x="3635375" y="3530600"/>
            <a:ext cx="5508625" cy="403225"/>
          </a:xfrm>
          <a:prstGeom prst="borderCallout1">
            <a:avLst>
              <a:gd name="adj1" fmla="val 28347"/>
              <a:gd name="adj2" fmla="val -1384"/>
              <a:gd name="adj3" fmla="val -2755"/>
              <a:gd name="adj4" fmla="val -112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/>
              <a:t>Reemplazamos estos valores en la fórmula</a:t>
            </a:r>
          </a:p>
          <a:p>
            <a:pPr algn="ctr"/>
            <a:endParaRPr lang="es-E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11188" y="31416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4213" y="35004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692275" y="33575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979613" y="31416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</a:t>
            </a:r>
            <a:r>
              <a:rPr lang="es-ES" b="1" u="sng" baseline="-25000">
                <a:solidFill>
                  <a:schemeClr val="accent2"/>
                </a:solidFill>
              </a:rPr>
              <a:t>2 </a:t>
            </a:r>
            <a:r>
              <a:rPr lang="es-ES" b="1" u="sng">
                <a:solidFill>
                  <a:schemeClr val="accent2"/>
                </a:solidFill>
              </a:rPr>
              <a:t>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979613" y="35734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11188" y="40052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84213" y="43640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79613" y="40052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10</a:t>
            </a:r>
            <a:r>
              <a:rPr lang="es-ES" b="1" u="sng" baseline="-25000">
                <a:solidFill>
                  <a:schemeClr val="accent2"/>
                </a:solidFill>
              </a:rPr>
              <a:t> </a:t>
            </a:r>
            <a:r>
              <a:rPr lang="es-ES" b="1" u="sng">
                <a:solidFill>
                  <a:schemeClr val="accent2"/>
                </a:solidFill>
              </a:rPr>
              <a:t>– 4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979613" y="44370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 5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547813" y="42211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39750" y="47974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12775" y="515778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477963" y="50133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835150" y="479901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836738" y="523081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3 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3852863" y="450691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925888" y="48656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4789488" y="47228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148263" y="45085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148263" y="49403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5867400" y="4149725"/>
            <a:ext cx="3276600" cy="1079500"/>
          </a:xfrm>
          <a:prstGeom prst="cloudCallout">
            <a:avLst>
              <a:gd name="adj1" fmla="val -56444"/>
              <a:gd name="adj2" fmla="val 20884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800" b="1"/>
              <a:t>Efectuamos los “productos cruzados”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995738" y="537368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– 4 = 2x - 4</a:t>
            </a:r>
          </a:p>
        </p:txBody>
      </p:sp>
      <p:sp>
        <p:nvSpPr>
          <p:cNvPr id="8234" name="AutoShape 42"/>
          <p:cNvSpPr>
            <a:spLocks/>
          </p:cNvSpPr>
          <p:nvPr/>
        </p:nvSpPr>
        <p:spPr bwMode="auto">
          <a:xfrm>
            <a:off x="6732588" y="5445125"/>
            <a:ext cx="1871662" cy="431800"/>
          </a:xfrm>
          <a:prstGeom prst="borderCallout1">
            <a:avLst>
              <a:gd name="adj1" fmla="val 26472"/>
              <a:gd name="adj2" fmla="val -4069"/>
              <a:gd name="adj3" fmla="val 47426"/>
              <a:gd name="adj4" fmla="val -389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Y ordenamos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427538" y="58769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= 2x – 4 +4</a:t>
            </a:r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1835150" y="3716338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1692275" y="4652963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1692275" y="4221163"/>
            <a:ext cx="3311525" cy="1584325"/>
            <a:chOff x="1066" y="2750"/>
            <a:chExt cx="2086" cy="998"/>
          </a:xfrm>
        </p:grpSpPr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1066" y="3521"/>
              <a:ext cx="0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1066" y="3748"/>
              <a:ext cx="7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 flipV="1">
              <a:off x="1791" y="2750"/>
              <a:ext cx="454" cy="9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2245" y="2750"/>
              <a:ext cx="90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3107" y="2750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4932363" y="5084763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4500563" y="6400800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= 2x </a:t>
            </a:r>
          </a:p>
        </p:txBody>
      </p:sp>
      <p:sp>
        <p:nvSpPr>
          <p:cNvPr id="8246" name="AutoShape 54"/>
          <p:cNvSpPr>
            <a:spLocks/>
          </p:cNvSpPr>
          <p:nvPr/>
        </p:nvSpPr>
        <p:spPr bwMode="auto">
          <a:xfrm>
            <a:off x="7019925" y="6308725"/>
            <a:ext cx="2124075" cy="549275"/>
          </a:xfrm>
          <a:prstGeom prst="borderCallout1">
            <a:avLst>
              <a:gd name="adj1" fmla="val 20810"/>
              <a:gd name="adj2" fmla="val -3588"/>
              <a:gd name="adj3" fmla="val 62139"/>
              <a:gd name="adj4" fmla="val -47981"/>
            </a:avLst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Y tenemos nuestra ecuación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 animBg="1"/>
      <p:bldP spid="8198" grpId="1"/>
      <p:bldP spid="8199" grpId="1"/>
      <p:bldP spid="8200" grpId="0" animBg="1"/>
      <p:bldP spid="8201" grpId="0" animBg="1"/>
      <p:bldP spid="8202" grpId="0"/>
      <p:bldP spid="8203" grpId="0" animBg="1"/>
      <p:bldP spid="8204" grpId="0"/>
      <p:bldP spid="8205" grpId="0" animBg="1"/>
      <p:bldP spid="8207" grpId="0" animBg="1"/>
      <p:bldP spid="8208" grpId="0"/>
      <p:bldP spid="8209" grpId="0"/>
      <p:bldP spid="8212" grpId="0"/>
      <p:bldP spid="8213" grpId="0"/>
      <p:bldP spid="8214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  <p:bldP spid="8231" grpId="0"/>
      <p:bldP spid="8232" grpId="0" animBg="1"/>
      <p:bldP spid="8233" grpId="0"/>
      <p:bldP spid="8234" grpId="0" animBg="1"/>
      <p:bldP spid="8235" grpId="1"/>
      <p:bldP spid="8236" grpId="0" animBg="1"/>
      <p:bldP spid="8237" grpId="0" animBg="1"/>
      <p:bldP spid="8244" grpId="0" animBg="1"/>
      <p:bldP spid="8245" grpId="0"/>
      <p:bldP spid="82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es-ES" sz="3200" b="1"/>
              <a:t>Otra forma de enfrentar la misma tarea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997200"/>
            <a:ext cx="3455987" cy="503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b="1"/>
              <a:t>Se calcula la pendiente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1052513"/>
            <a:ext cx="7772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" sz="1800" b="1"/>
              <a:t>Observa el siguiente ejemplo:</a:t>
            </a:r>
          </a:p>
          <a:p>
            <a:pPr marL="342900" indent="-342900">
              <a:spcBef>
                <a:spcPct val="20000"/>
              </a:spcBef>
            </a:pPr>
            <a:r>
              <a:rPr lang="es-ES" b="1">
                <a:solidFill>
                  <a:srgbClr val="00906A"/>
                </a:solidFill>
              </a:rPr>
              <a:t>Determina la ecuación de la recta que pasa por los puntos  (2 , -4) y (6, 12)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4427538" y="1916113"/>
            <a:ext cx="3024187" cy="546100"/>
          </a:xfrm>
          <a:prstGeom prst="borderCallout1">
            <a:avLst>
              <a:gd name="adj1" fmla="val 20931"/>
              <a:gd name="adj2" fmla="val -2519"/>
              <a:gd name="adj3" fmla="val 27037"/>
              <a:gd name="adj4" fmla="val -449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Identificamos x</a:t>
            </a:r>
            <a:r>
              <a:rPr lang="es-ES" sz="1600" b="1" baseline="-25000"/>
              <a:t>1 </a:t>
            </a:r>
            <a:r>
              <a:rPr lang="es-ES" sz="1600" b="1"/>
              <a:t>, y</a:t>
            </a:r>
            <a:r>
              <a:rPr lang="es-ES" sz="1600" b="1" baseline="-25000"/>
              <a:t>1 </a:t>
            </a:r>
            <a:r>
              <a:rPr lang="es-ES" sz="1600" b="1"/>
              <a:t>, x</a:t>
            </a:r>
            <a:r>
              <a:rPr lang="es-ES" sz="1600" b="1" baseline="-25000"/>
              <a:t>2</a:t>
            </a:r>
            <a:r>
              <a:rPr lang="es-ES" sz="1600" b="1"/>
              <a:t> , y</a:t>
            </a:r>
            <a:r>
              <a:rPr lang="es-ES" sz="1600" b="1" baseline="-25000"/>
              <a:t>2 </a:t>
            </a:r>
            <a:endParaRPr lang="es-ES" sz="1600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16013" y="24923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476375" y="24923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331913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16922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124075" y="24923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23399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55875" y="24923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7717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708400" y="27082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</a:t>
            </a:r>
            <a:r>
              <a:rPr lang="es-ES" b="1" u="sng" baseline="-25000">
                <a:solidFill>
                  <a:schemeClr val="accent2"/>
                </a:solidFill>
              </a:rPr>
              <a:t>2 </a:t>
            </a:r>
            <a:r>
              <a:rPr lang="es-ES" b="1" u="sng">
                <a:solidFill>
                  <a:schemeClr val="accent2"/>
                </a:solidFill>
              </a:rPr>
              <a:t>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708400" y="31400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59338" y="29241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148263" y="27082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12</a:t>
            </a:r>
            <a:r>
              <a:rPr lang="es-ES" b="1" u="sng" baseline="-25000">
                <a:solidFill>
                  <a:schemeClr val="accent2"/>
                </a:solidFill>
              </a:rPr>
              <a:t> </a:t>
            </a:r>
            <a:r>
              <a:rPr lang="es-ES" b="1" u="sng">
                <a:solidFill>
                  <a:schemeClr val="accent2"/>
                </a:solidFill>
              </a:rPr>
              <a:t>– (-4)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148263" y="31400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 6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227763" y="29241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516688" y="2708275"/>
            <a:ext cx="6477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16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948488" y="28527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 4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11188" y="3716338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/>
              <a:t>Se reemplaza m en la ecuación  y = </a:t>
            </a:r>
            <a:r>
              <a:rPr lang="es-ES" sz="2000" b="1">
                <a:solidFill>
                  <a:schemeClr val="accent2"/>
                </a:solidFill>
              </a:rPr>
              <a:t>m</a:t>
            </a:r>
            <a:r>
              <a:rPr lang="es-ES" sz="2000" b="1"/>
              <a:t>x +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067175" y="40767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</a:t>
            </a:r>
            <a:r>
              <a:rPr lang="es-ES" b="1">
                <a:solidFill>
                  <a:schemeClr val="accent2"/>
                </a:solidFill>
              </a:rPr>
              <a:t> = 4</a:t>
            </a:r>
            <a:r>
              <a:rPr lang="es-ES" b="1"/>
              <a:t>x</a:t>
            </a:r>
            <a:r>
              <a:rPr lang="es-ES" b="1">
                <a:solidFill>
                  <a:schemeClr val="accent2"/>
                </a:solidFill>
              </a:rPr>
              <a:t> </a:t>
            </a:r>
            <a:r>
              <a:rPr lang="es-ES" b="1"/>
              <a:t>+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95288" y="4365625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/>
              <a:t>Se toma las coordenadas x e y de uno de los dos puntos y se reemplaza en la ecuación             y = </a:t>
            </a:r>
            <a:r>
              <a:rPr lang="es-ES" sz="2000" b="1">
                <a:solidFill>
                  <a:schemeClr val="accent2"/>
                </a:solidFill>
              </a:rPr>
              <a:t>4</a:t>
            </a:r>
            <a:r>
              <a:rPr lang="es-ES" sz="2000" b="1"/>
              <a:t>x +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  <a:endParaRPr lang="es-ES" sz="2000" b="1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11188" y="5157788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00906A"/>
                </a:solidFill>
              </a:rPr>
              <a:t>(2 , -4)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1258888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900113" y="5013325"/>
            <a:ext cx="2232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339975" y="515778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00906A"/>
                </a:solidFill>
              </a:rPr>
              <a:t>-4 = </a:t>
            </a:r>
            <a:r>
              <a:rPr lang="es-ES" b="1">
                <a:solidFill>
                  <a:schemeClr val="accent2"/>
                </a:solidFill>
              </a:rPr>
              <a:t>4</a:t>
            </a:r>
            <a:r>
              <a:rPr lang="es-ES" b="1">
                <a:solidFill>
                  <a:schemeClr val="accent2"/>
                </a:solidFill>
                <a:cs typeface="Times New Roman" pitchFamily="18" charset="0"/>
              </a:rPr>
              <a:t>•</a:t>
            </a:r>
            <a:r>
              <a:rPr lang="es-ES" b="1">
                <a:solidFill>
                  <a:srgbClr val="00906A"/>
                </a:solidFill>
                <a:cs typeface="Times New Roman" pitchFamily="18" charset="0"/>
              </a:rPr>
              <a:t>2 + </a:t>
            </a:r>
            <a:r>
              <a:rPr lang="es-ES" b="1">
                <a:solidFill>
                  <a:srgbClr val="CC0066"/>
                </a:solidFill>
                <a:cs typeface="Times New Roman" pitchFamily="18" charset="0"/>
              </a:rPr>
              <a:t>n</a:t>
            </a:r>
            <a:endParaRPr lang="es-ES" b="1">
              <a:solidFill>
                <a:srgbClr val="00906A"/>
              </a:solidFill>
              <a:cs typeface="Times New Roman" pitchFamily="18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572000" y="5229225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 despejamos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411413" y="5516563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-4 = 8 +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908175" y="580548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-4 – 8 =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339975" y="63087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</a:t>
            </a:r>
            <a:r>
              <a:rPr lang="es-ES" b="1">
                <a:solidFill>
                  <a:srgbClr val="CC0066"/>
                </a:solidFill>
              </a:rPr>
              <a:t>12</a:t>
            </a:r>
            <a:r>
              <a:rPr lang="es-ES" b="1"/>
              <a:t> = </a:t>
            </a:r>
            <a:r>
              <a:rPr lang="es-ES" b="1">
                <a:solidFill>
                  <a:srgbClr val="CC0066"/>
                </a:solidFill>
              </a:rPr>
              <a:t>n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140200" y="5734050"/>
            <a:ext cx="5003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chemeClr val="accent2"/>
                </a:solidFill>
              </a:rPr>
              <a:t>Finalmente reemplazamos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  <a:r>
              <a:rPr lang="es-ES" sz="2000" b="1">
                <a:solidFill>
                  <a:schemeClr val="accent2"/>
                </a:solidFill>
              </a:rPr>
              <a:t> en</a:t>
            </a:r>
          </a:p>
          <a:p>
            <a:pPr>
              <a:spcBef>
                <a:spcPct val="50000"/>
              </a:spcBef>
            </a:pPr>
            <a:r>
              <a:rPr lang="es-ES" b="1"/>
              <a:t>y =</a:t>
            </a:r>
            <a:r>
              <a:rPr lang="es-ES" b="1">
                <a:solidFill>
                  <a:schemeClr val="accent2"/>
                </a:solidFill>
              </a:rPr>
              <a:t> 3</a:t>
            </a:r>
            <a:r>
              <a:rPr lang="es-ES" b="1"/>
              <a:t>x +</a:t>
            </a:r>
            <a:r>
              <a:rPr lang="es-ES" b="1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n</a:t>
            </a:r>
            <a:r>
              <a:rPr lang="es-ES" b="1">
                <a:solidFill>
                  <a:schemeClr val="accent2"/>
                </a:solidFill>
              </a:rPr>
              <a:t>  , quedando  </a:t>
            </a:r>
            <a:r>
              <a:rPr lang="es-ES" b="1"/>
              <a:t>y =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3</a:t>
            </a:r>
            <a:r>
              <a:rPr lang="es-ES" b="1"/>
              <a:t>x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–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12</a:t>
            </a:r>
            <a:r>
              <a:rPr lang="es-ES" sz="2000" b="1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27538" y="4005263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build="p"/>
      <p:bldP spid="12293" grpId="0" animBg="1"/>
      <p:bldP spid="12294" grpId="0"/>
      <p:bldP spid="12295" grpId="0"/>
      <p:bldP spid="12296" grpId="0" animBg="1"/>
      <p:bldP spid="12297" grpId="0" animBg="1"/>
      <p:bldP spid="12298" grpId="0"/>
      <p:bldP spid="12299" grpId="0" animBg="1"/>
      <p:bldP spid="12300" grpId="0"/>
      <p:bldP spid="12301" grpId="0" animBg="1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 animBg="1"/>
      <p:bldP spid="12314" grpId="1" animBg="1"/>
      <p:bldP spid="12315" grpId="0" animBg="1"/>
      <p:bldP spid="12316" grpId="0"/>
      <p:bldP spid="12317" grpId="0"/>
      <p:bldP spid="12318" grpId="0"/>
      <p:bldP spid="12319" grpId="0"/>
      <p:bldP spid="12320" grpId="0"/>
      <p:bldP spid="12321" grpId="0"/>
      <p:bldP spid="12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6752"/>
            <a:ext cx="7848872" cy="1152128"/>
          </a:xfrm>
        </p:spPr>
        <p:txBody>
          <a:bodyPr/>
          <a:lstStyle/>
          <a:p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>  I) </a:t>
            </a:r>
            <a:r>
              <a:rPr lang="es-ES" sz="3200" b="1" dirty="0" smtClean="0"/>
              <a:t>Encuentre </a:t>
            </a:r>
            <a:r>
              <a:rPr lang="es-ES" sz="3200" b="1" dirty="0"/>
              <a:t>la ecuación de recta que pasa por los puntos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59446"/>
            <a:ext cx="7772400" cy="4114800"/>
          </a:xfrm>
        </p:spPr>
        <p:txBody>
          <a:bodyPr/>
          <a:lstStyle/>
          <a:p>
            <a:r>
              <a:rPr lang="es-ES" dirty="0"/>
              <a:t>A)  </a:t>
            </a:r>
            <a:r>
              <a:rPr lang="es-ES" dirty="0" smtClean="0"/>
              <a:t>(-8,-12) </a:t>
            </a:r>
            <a:r>
              <a:rPr lang="es-ES" dirty="0"/>
              <a:t>y </a:t>
            </a:r>
            <a:r>
              <a:rPr lang="es-ES" dirty="0" smtClean="0"/>
              <a:t>(-6,-8)</a:t>
            </a:r>
            <a:endParaRPr lang="es-ES" dirty="0"/>
          </a:p>
          <a:p>
            <a:r>
              <a:rPr lang="es-ES" dirty="0"/>
              <a:t>B)  </a:t>
            </a:r>
            <a:r>
              <a:rPr lang="es-ES" dirty="0" smtClean="0"/>
              <a:t>(9, </a:t>
            </a:r>
            <a:r>
              <a:rPr lang="es-ES" dirty="0"/>
              <a:t>-3) y </a:t>
            </a:r>
            <a:r>
              <a:rPr lang="es-ES" dirty="0" smtClean="0"/>
              <a:t>(-10,-4)</a:t>
            </a:r>
            <a:endParaRPr lang="es-ES" dirty="0"/>
          </a:p>
          <a:p>
            <a:r>
              <a:rPr lang="es-ES" dirty="0"/>
              <a:t>C)  </a:t>
            </a:r>
            <a:r>
              <a:rPr lang="es-ES" dirty="0" smtClean="0"/>
              <a:t>(-3,-12) </a:t>
            </a:r>
            <a:r>
              <a:rPr lang="es-ES" dirty="0"/>
              <a:t>y </a:t>
            </a:r>
            <a:r>
              <a:rPr lang="es-ES" dirty="0" smtClean="0"/>
              <a:t>(-</a:t>
            </a:r>
            <a:r>
              <a:rPr lang="es-ES" dirty="0"/>
              <a:t>4</a:t>
            </a:r>
            <a:r>
              <a:rPr lang="es-ES" dirty="0" smtClean="0"/>
              <a:t>,-12)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1907704" y="404664"/>
            <a:ext cx="525658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EJERCICIOS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Encuentra la ecuación de recta de los siguientes gráficos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1547813" y="2708275"/>
            <a:ext cx="2016125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10293" name="Group 53"/>
          <p:cNvGrpSpPr>
            <a:grpSpLocks/>
          </p:cNvGrpSpPr>
          <p:nvPr/>
        </p:nvGrpSpPr>
        <p:grpSpPr bwMode="auto">
          <a:xfrm>
            <a:off x="1187450" y="1844675"/>
            <a:ext cx="2879725" cy="2665413"/>
            <a:chOff x="748" y="1162"/>
            <a:chExt cx="1814" cy="1679"/>
          </a:xfrm>
        </p:grpSpPr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111" y="265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066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1202" y="1162"/>
              <a:ext cx="0" cy="16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338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520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1701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883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019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1111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111" y="220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1111" y="206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1111" y="188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1111" y="170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748" y="2523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276" name="Group 36"/>
          <p:cNvGrpSpPr>
            <a:grpSpLocks/>
          </p:cNvGrpSpPr>
          <p:nvPr/>
        </p:nvGrpSpPr>
        <p:grpSpPr bwMode="auto">
          <a:xfrm>
            <a:off x="6011863" y="2708275"/>
            <a:ext cx="2879725" cy="2665413"/>
            <a:chOff x="3651" y="1570"/>
            <a:chExt cx="1814" cy="1679"/>
          </a:xfrm>
        </p:grpSpPr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3969" y="284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3651" y="1570"/>
              <a:ext cx="1814" cy="1679"/>
              <a:chOff x="3560" y="2069"/>
              <a:chExt cx="1814" cy="1679"/>
            </a:xfrm>
          </p:grpSpPr>
          <p:sp>
            <p:nvSpPr>
              <p:cNvPr id="10279" name="Line 39"/>
              <p:cNvSpPr>
                <a:spLocks noChangeShapeType="1"/>
              </p:cNvSpPr>
              <p:nvPr/>
            </p:nvSpPr>
            <p:spPr bwMode="auto">
              <a:xfrm flipV="1">
                <a:off x="4014" y="2069"/>
                <a:ext cx="0" cy="16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4150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4332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4513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4695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4831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>
                <a:off x="3923" y="329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3923" y="311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3923" y="297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8" name="Line 48"/>
              <p:cNvSpPr>
                <a:spLocks noChangeShapeType="1"/>
              </p:cNvSpPr>
              <p:nvPr/>
            </p:nvSpPr>
            <p:spPr bwMode="auto">
              <a:xfrm>
                <a:off x="3923" y="279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9" name="Line 49"/>
              <p:cNvSpPr>
                <a:spLocks noChangeShapeType="1"/>
              </p:cNvSpPr>
              <p:nvPr/>
            </p:nvSpPr>
            <p:spPr bwMode="auto">
              <a:xfrm>
                <a:off x="3923" y="261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0" name="Line 50"/>
              <p:cNvSpPr>
                <a:spLocks noChangeShapeType="1"/>
              </p:cNvSpPr>
              <p:nvPr/>
            </p:nvSpPr>
            <p:spPr bwMode="auto">
              <a:xfrm flipH="1">
                <a:off x="3787" y="2342"/>
                <a:ext cx="409" cy="140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>
                <a:off x="3560" y="3430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Condiciones de Paralelismo y Perpendicularidad.</a:t>
            </a:r>
            <a:endParaRPr lang="es-MX" sz="400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84213" y="50847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32363" y="5084763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042988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5364163" y="20605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4213" y="50847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i="1"/>
              <a:t>O</a:t>
            </a:r>
            <a:endParaRPr lang="es-MX" i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03800" y="50847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i="1"/>
              <a:t>O</a:t>
            </a:r>
            <a:endParaRPr lang="es-MX" i="1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1188" y="18446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Y</a:t>
            </a:r>
            <a:endParaRPr lang="es-MX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932363" y="18446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Y</a:t>
            </a:r>
            <a:endParaRPr lang="es-MX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84663" y="49418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X</a:t>
            </a:r>
            <a:endParaRPr lang="es-MX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388350" y="48688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X</a:t>
            </a:r>
            <a:endParaRPr lang="es-MX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1619250" y="2852738"/>
            <a:ext cx="2376488" cy="2663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684213" y="2565400"/>
            <a:ext cx="2376487" cy="2663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843213" y="1989138"/>
            <a:ext cx="40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800" i="1">
                <a:latin typeface="Bradley Hand ITC" panose="03070402050302030203" pitchFamily="66" charset="0"/>
              </a:rPr>
              <a:t>l</a:t>
            </a:r>
            <a:r>
              <a:rPr lang="es-ES_tradnl" sz="2400" baseline="-25000"/>
              <a:t>1</a:t>
            </a:r>
            <a:endParaRPr lang="es-MX" sz="2400" baseline="-2500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924300" y="2276475"/>
            <a:ext cx="404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800" i="1">
                <a:latin typeface="Bradley Hand ITC" panose="03070402050302030203" pitchFamily="66" charset="0"/>
              </a:rPr>
              <a:t>l</a:t>
            </a:r>
            <a:r>
              <a:rPr lang="es-ES_tradnl" sz="2400" baseline="-25000"/>
              <a:t>2</a:t>
            </a:r>
            <a:endParaRPr lang="es-MX" sz="2400" baseline="-25000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6011863" y="2708275"/>
            <a:ext cx="2376487" cy="2663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243888" y="2060575"/>
            <a:ext cx="404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800" i="1">
                <a:latin typeface="Bradley Hand ITC" panose="03070402050302030203" pitchFamily="66" charset="0"/>
              </a:rPr>
              <a:t>l</a:t>
            </a:r>
            <a:r>
              <a:rPr lang="es-ES_tradnl" sz="2400" baseline="-25000"/>
              <a:t>1</a:t>
            </a:r>
            <a:endParaRPr lang="es-MX" sz="2400" baseline="-25000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508625" y="2636838"/>
            <a:ext cx="2951163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24525" y="2060575"/>
            <a:ext cx="404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800" i="1">
                <a:latin typeface="Bradley Hand ITC" panose="03070402050302030203" pitchFamily="66" charset="0"/>
              </a:rPr>
              <a:t>l</a:t>
            </a:r>
            <a:r>
              <a:rPr lang="es-ES_tradnl" sz="2400" baseline="-25000"/>
              <a:t>2</a:t>
            </a:r>
            <a:endParaRPr lang="es-MX" sz="2400" baseline="-250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835150" y="5734050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14360" name="Object 24"/>
          <p:cNvGraphicFramePr>
            <a:graphicFrameLocks noChangeAspect="1"/>
          </p:cNvGraphicFramePr>
          <p:nvPr>
            <p:ph idx="1"/>
          </p:nvPr>
        </p:nvGraphicFramePr>
        <p:xfrm>
          <a:off x="1331913" y="5486400"/>
          <a:ext cx="2616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cuación" r:id="rId3" imgW="507960" imgH="215640" progId="Equation.3">
                  <p:embed/>
                </p:oleObj>
              </mc:Choice>
              <mc:Fallback>
                <p:oleObj name="Ecuación" r:id="rId3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486400"/>
                        <a:ext cx="2616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5595938" y="5176838"/>
          <a:ext cx="2505075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cuación" r:id="rId5" imgW="660240" imgH="431640" progId="Equation.3">
                  <p:embed/>
                </p:oleObj>
              </mc:Choice>
              <mc:Fallback>
                <p:oleObj name="Ecuación" r:id="rId5" imgW="660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5176838"/>
                        <a:ext cx="2505075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29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/>
      <p:bldP spid="14345" grpId="0"/>
      <p:bldP spid="14346" grpId="0"/>
      <p:bldP spid="14347" grpId="0"/>
      <p:bldP spid="14348" grpId="0"/>
      <p:bldP spid="14349" grpId="0"/>
      <p:bldP spid="14350" grpId="0" animBg="1"/>
      <p:bldP spid="14351" grpId="0" animBg="1"/>
      <p:bldP spid="14352" grpId="0"/>
      <p:bldP spid="14353" grpId="0"/>
      <p:bldP spid="14354" grpId="0" animBg="1"/>
      <p:bldP spid="14355" grpId="0"/>
      <p:bldP spid="14357" grpId="0" animBg="1"/>
      <p:bldP spid="143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333375"/>
            <a:ext cx="8591550" cy="5765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PARALELISMO Y PERPENDICULARIDAD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600" dirty="0" smtClean="0"/>
              <a:t>APRENDIZAJES: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Alumno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Expresara los argumentos que </a:t>
            </a:r>
            <a:r>
              <a:rPr lang="es-E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justiﬁcan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las condiciones analíticas para el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paralelismo o para la perpendicularidad de dos rectas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A partir de las ecuaciones de dos rectas decidirá si son paralelas perpendiculares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o simplemente secantes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MX" sz="1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MX" sz="1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6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600" dirty="0" smtClean="0"/>
              <a:t>TEMATICA: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A) La condición de perpendicularidad o paralelismo de dos rectas.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B) Problemas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Decimos que dos rectas son paralelas si tienen la misma pendiente y por lo tanto el mismo ángulo de inclinación; es decir L1||L2 si mL1=mL2 y por lo tanto infinito 1= infinito2.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Decimos que dos rectas L1 y L2 son perpendiculares si sus pendientes son las recíprocas y de signo contrario; es decir                                                                     y se cumple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403" name="Object 8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92160335"/>
              </p:ext>
            </p:extLst>
          </p:nvPr>
        </p:nvGraphicFramePr>
        <p:xfrm>
          <a:off x="1181528" y="5673094"/>
          <a:ext cx="1806296" cy="780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cuación" r:id="rId4" imgW="1079032" imgH="393529" progId="Equation.3">
                  <p:embed/>
                </p:oleObj>
              </mc:Choice>
              <mc:Fallback>
                <p:oleObj name="Ecuación" r:id="rId4" imgW="10790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528" y="5673094"/>
                        <a:ext cx="1806296" cy="7802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4" name="Object 14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04691151"/>
              </p:ext>
            </p:extLst>
          </p:nvPr>
        </p:nvGraphicFramePr>
        <p:xfrm>
          <a:off x="3224640" y="5664984"/>
          <a:ext cx="1890631" cy="7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cuación" r:id="rId6" imgW="1155700" imgH="393700" progId="Equation.3">
                  <p:embed/>
                </p:oleObj>
              </mc:Choice>
              <mc:Fallback>
                <p:oleObj name="Ecuación" r:id="rId6" imgW="1155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640" y="5664984"/>
                        <a:ext cx="1890631" cy="788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5" name="6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450595"/>
            <a:ext cx="4824536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sz="1000" dirty="0" smtClean="0">
                <a:latin typeface="Tahoma" panose="020B0604030504040204" pitchFamily="34" charset="0"/>
              </a:rPr>
              <a:t>PARALELISMO Y PERPENDICULARIDAD                   </a:t>
            </a:r>
          </a:p>
        </p:txBody>
      </p:sp>
      <p:sp>
        <p:nvSpPr>
          <p:cNvPr id="102406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F0841B-505E-4ECB-8B48-607284A949C1}" type="slidenum">
              <a:rPr lang="es-ES" sz="10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s-ES" sz="1000">
              <a:latin typeface="Tahoma" panose="020B0604030504040204" pitchFamily="34" charset="0"/>
            </a:endParaRPr>
          </a:p>
        </p:txBody>
      </p:sp>
      <p:graphicFrame>
        <p:nvGraphicFramePr>
          <p:cNvPr id="10240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82570"/>
              </p:ext>
            </p:extLst>
          </p:nvPr>
        </p:nvGraphicFramePr>
        <p:xfrm>
          <a:off x="5272491" y="5849552"/>
          <a:ext cx="1123488" cy="499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cuación" r:id="rId8" imgW="482181" imgH="215713" progId="Equation.3">
                  <p:embed/>
                </p:oleObj>
              </mc:Choice>
              <mc:Fallback>
                <p:oleObj name="Ecuación" r:id="rId8" imgW="48218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491" y="5849552"/>
                        <a:ext cx="1123488" cy="499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848</Words>
  <Application>Microsoft Office PowerPoint</Application>
  <PresentationFormat>Presentación en pantalla (4:3)</PresentationFormat>
  <Paragraphs>156</Paragraphs>
  <Slides>12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Bradley Hand ITC</vt:lpstr>
      <vt:lpstr>Calibri</vt:lpstr>
      <vt:lpstr>Tahoma</vt:lpstr>
      <vt:lpstr>Times New Roman</vt:lpstr>
      <vt:lpstr>Diseño predeterminado</vt:lpstr>
      <vt:lpstr>Microsoft Editor de ecuaciones 3.0</vt:lpstr>
      <vt:lpstr>Ecuación</vt:lpstr>
      <vt:lpstr>LA ECUACION DE LA RECTA</vt:lpstr>
      <vt:lpstr>Ecuación de la recta a partir de dos puntos del plano</vt:lpstr>
      <vt:lpstr>Ecuación de la recta que pasa por dos puntos </vt:lpstr>
      <vt:lpstr>¿Y cómo usamos esta fórmula?</vt:lpstr>
      <vt:lpstr>Otra forma de enfrentar la misma tarea</vt:lpstr>
      <vt:lpstr>   I) Encuentre la ecuación de recta que pasa por los puntos</vt:lpstr>
      <vt:lpstr>Encuentra la ecuación de recta de los siguientes gráficos</vt:lpstr>
      <vt:lpstr>Condiciones de Paralelismo y Perpendicularidad.</vt:lpstr>
      <vt:lpstr>Presentación de PowerPoint</vt:lpstr>
      <vt:lpstr>Presentación de PowerPoint</vt:lpstr>
      <vt:lpstr>Presentación de PowerPoint</vt:lpstr>
      <vt:lpstr>    1. Hallar la ecuación de la recta que pasa por el punto (-4,5) y es paralela  a la recta y =3x+ 2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Arocha_LITE</dc:creator>
  <cp:lastModifiedBy>Arocha_LITE</cp:lastModifiedBy>
  <cp:revision>26</cp:revision>
  <dcterms:created xsi:type="dcterms:W3CDTF">1601-01-01T00:00:00Z</dcterms:created>
  <dcterms:modified xsi:type="dcterms:W3CDTF">2014-08-24T16:26:52Z</dcterms:modified>
</cp:coreProperties>
</file>