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73" r:id="rId2"/>
    <p:sldId id="260" r:id="rId3"/>
    <p:sldId id="258" r:id="rId4"/>
    <p:sldId id="259" r:id="rId5"/>
    <p:sldId id="261" r:id="rId6"/>
    <p:sldId id="262" r:id="rId7"/>
    <p:sldId id="263" r:id="rId8"/>
    <p:sldId id="267" r:id="rId9"/>
    <p:sldId id="268" r:id="rId10"/>
    <p:sldId id="270" r:id="rId11"/>
    <p:sldId id="271" r:id="rId12"/>
    <p:sldId id="272" r:id="rId13"/>
    <p:sldId id="274" r:id="rId14"/>
    <p:sldId id="275" r:id="rId15"/>
    <p:sldId id="276" r:id="rId16"/>
    <p:sldId id="278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67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60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95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470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832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150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794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029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7661-12DF-4BB1-B9BF-972A7D4EA2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55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59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6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60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43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7724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60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1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59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14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59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86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59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19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59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8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190459" y="857232"/>
            <a:ext cx="11620581" cy="714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7620011" y="-24"/>
            <a:ext cx="4667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rgbClr val="FFFF00"/>
                </a:solidFill>
              </a:rPr>
              <a:t>Universidad Tecnológica</a:t>
            </a:r>
            <a:r>
              <a:rPr lang="es-ES" sz="1500" baseline="0" dirty="0" smtClean="0">
                <a:solidFill>
                  <a:srgbClr val="FFFF00"/>
                </a:solidFill>
              </a:rPr>
              <a:t> de El Salvador.</a:t>
            </a:r>
            <a:endParaRPr lang="es-ES" sz="1500" dirty="0">
              <a:solidFill>
                <a:srgbClr val="FFFF00"/>
              </a:solidFill>
            </a:endParaRPr>
          </a:p>
        </p:txBody>
      </p:sp>
      <p:pic>
        <p:nvPicPr>
          <p:cNvPr id="1026" name="Imagen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59" y="71414"/>
            <a:ext cx="1238216" cy="7226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9 CuadroTexto"/>
          <p:cNvSpPr txBox="1"/>
          <p:nvPr userDrawn="1"/>
        </p:nvSpPr>
        <p:spPr>
          <a:xfrm>
            <a:off x="0" y="6572273"/>
            <a:ext cx="2190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Matemática 1</a:t>
            </a:r>
            <a:endParaRPr lang="es-ES" sz="1500" dirty="0">
              <a:solidFill>
                <a:srgbClr val="FFFF00"/>
              </a:solidFill>
            </a:endParaRP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8382016" y="6534859"/>
            <a:ext cx="3905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 smtClean="0">
                <a:solidFill>
                  <a:srgbClr val="FFFF00"/>
                </a:solidFill>
              </a:rPr>
              <a:t>Edgar Emilio García</a:t>
            </a:r>
            <a:r>
              <a:rPr lang="es-ES" sz="1500" baseline="0" dirty="0" smtClean="0">
                <a:solidFill>
                  <a:srgbClr val="FFFF00"/>
                </a:solidFill>
              </a:rPr>
              <a:t> (Instructor)</a:t>
            </a:r>
            <a:endParaRPr lang="es-ES" sz="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33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14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140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51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08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14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2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427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1153-E17D-40E6-8ED7-356FB8D8DEC7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DEBEAD-5CF4-4541-A33F-614FE2891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88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661" r:id="rId19"/>
    <p:sldLayoutId id="2147483662" r:id="rId20"/>
    <p:sldLayoutId id="2147483752" r:id="rId21"/>
    <p:sldLayoutId id="2147483753" r:id="rId22"/>
    <p:sldLayoutId id="2147483754" r:id="rId23"/>
    <p:sldLayoutId id="2147483755" r:id="rId24"/>
    <p:sldLayoutId id="2147483756" r:id="rId2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CuadroTexto"/>
          <p:cNvSpPr txBox="1"/>
          <p:nvPr/>
        </p:nvSpPr>
        <p:spPr>
          <a:xfrm>
            <a:off x="2881306" y="657264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rgbClr val="FFCC00"/>
                </a:solidFill>
              </a:rPr>
              <a:t>INSTITUTO TECNICO AGROPECUARIO</a:t>
            </a:r>
          </a:p>
        </p:txBody>
      </p:sp>
      <p:pic>
        <p:nvPicPr>
          <p:cNvPr id="13316" name="Picture 4" descr="C:\Documents and Settings\Administrador\Mis documentos\Mis imágenes\linea_animada_negra_amarill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5438" y="6500834"/>
            <a:ext cx="9001156" cy="71438"/>
          </a:xfrm>
          <a:prstGeom prst="rect">
            <a:avLst/>
          </a:prstGeom>
          <a:noFill/>
        </p:spPr>
      </p:pic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3500695" y="2786058"/>
            <a:ext cx="5270121" cy="2643206"/>
            <a:chOff x="960" y="1104"/>
            <a:chExt cx="1104" cy="2688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gray">
            <a:xfrm>
              <a:off x="1008" y="2112"/>
              <a:ext cx="1008" cy="168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chemeClr val="accent2">
                    <a:gamma/>
                    <a:shade val="5764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B2B2B2">
                  <a:alpha val="50000"/>
                </a:srgbClr>
              </a:prst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gray">
            <a:xfrm>
              <a:off x="1179" y="2544"/>
              <a:ext cx="670" cy="3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b="1" i="1" dirty="0"/>
                <a:t>Intervalos y Desigualdades</a:t>
              </a:r>
              <a:endParaRPr lang="es-ES" dirty="0"/>
            </a:p>
          </p:txBody>
        </p:sp>
        <p:sp>
          <p:nvSpPr>
            <p:cNvPr id="46" name="AutoShape 6"/>
            <p:cNvSpPr>
              <a:spLocks noChangeArrowheads="1"/>
            </p:cNvSpPr>
            <p:nvPr/>
          </p:nvSpPr>
          <p:spPr bwMode="gray">
            <a:xfrm>
              <a:off x="960" y="1104"/>
              <a:ext cx="1104" cy="1296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" name="AutoShape 7"/>
            <p:cNvSpPr>
              <a:spLocks noChangeArrowheads="1"/>
            </p:cNvSpPr>
            <p:nvPr/>
          </p:nvSpPr>
          <p:spPr bwMode="gray">
            <a:xfrm>
              <a:off x="986" y="2044"/>
              <a:ext cx="1056" cy="32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rgbClr val="CBD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8" name="AutoShape 8"/>
            <p:cNvSpPr>
              <a:spLocks noChangeArrowheads="1"/>
            </p:cNvSpPr>
            <p:nvPr/>
          </p:nvSpPr>
          <p:spPr bwMode="gray">
            <a:xfrm>
              <a:off x="986" y="1118"/>
              <a:ext cx="1056" cy="3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0CCFE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gray">
            <a:xfrm>
              <a:off x="1065" y="1315"/>
              <a:ext cx="937" cy="7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MATEMATICAS 11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0" name="AutoShape 10"/>
            <p:cNvSpPr>
              <a:spLocks noChangeArrowheads="1"/>
            </p:cNvSpPr>
            <p:nvPr/>
          </p:nvSpPr>
          <p:spPr bwMode="gray">
            <a:xfrm flipV="1">
              <a:off x="1077" y="3582"/>
              <a:ext cx="864" cy="1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rgbClr val="93B1F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9" name="Text Box 5"/>
            <p:cNvSpPr txBox="1">
              <a:spLocks noChangeArrowheads="1"/>
            </p:cNvSpPr>
            <p:nvPr/>
          </p:nvSpPr>
          <p:spPr bwMode="gray">
            <a:xfrm>
              <a:off x="1035" y="3066"/>
              <a:ext cx="1029" cy="3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s-ES" b="1" i="1" dirty="0" smtClean="0"/>
                <a:t>INECUACIONES</a:t>
              </a:r>
              <a:endParaRPr lang="es-ES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94026258"/>
      </p:ext>
    </p:extLst>
  </p:cSld>
  <p:clrMapOvr>
    <a:masterClrMapping/>
  </p:clrMapOvr>
  <p:transition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24"/>
          <p:cNvSpPr>
            <a:spLocks noChangeArrowheads="1"/>
          </p:cNvSpPr>
          <p:nvPr/>
        </p:nvSpPr>
        <p:spPr bwMode="gray">
          <a:xfrm>
            <a:off x="2459012" y="1071547"/>
            <a:ext cx="7780392" cy="519351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gray">
          <a:xfrm>
            <a:off x="2667008" y="799106"/>
            <a:ext cx="7358082" cy="108198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2200" b="1" dirty="0">
                <a:solidFill>
                  <a:srgbClr val="FFFF00"/>
                </a:solidFill>
              </a:rPr>
              <a:t>Inecuaciones o desigualdades lineales</a:t>
            </a:r>
            <a:endParaRPr lang="es-ES" sz="2200" dirty="0">
              <a:solidFill>
                <a:srgbClr val="FFFF00"/>
              </a:solidFill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gray">
          <a:xfrm>
            <a:off x="1881158" y="2285992"/>
            <a:ext cx="826202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 fontAlgn="base"/>
            <a:r>
              <a:rPr lang="es-ES" sz="3200" b="1" dirty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Nota: Una desigualdad es donde involucramos símbolos como los siguientes:</a:t>
            </a:r>
            <a:endParaRPr lang="es-ES" sz="3000" b="1" dirty="0">
              <a:ln w="11430"/>
              <a:solidFill>
                <a:srgbClr val="92D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309918" y="3857628"/>
            <a:ext cx="5649964" cy="63817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3500" b="1" dirty="0">
                <a:solidFill>
                  <a:schemeClr val="bg1"/>
                </a:solidFill>
                <a:latin typeface="Times New Roman" pitchFamily="18" charset="0"/>
              </a:rPr>
              <a:t>≥,        ≤,        &gt;       ó      &lt;</a:t>
            </a:r>
            <a:endParaRPr lang="es-ES" sz="35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6388" name="Picture 4" descr="linea animada hormig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76" y="428604"/>
            <a:ext cx="7643866" cy="35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350960"/>
      </p:ext>
    </p:extLst>
  </p:cSld>
  <p:clrMapOvr>
    <a:masterClrMapping/>
  </p:clrMapOvr>
  <p:transition advTm="6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/>
      <p:bldP spid="163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24"/>
          <p:cNvSpPr>
            <a:spLocks noChangeArrowheads="1"/>
          </p:cNvSpPr>
          <p:nvPr/>
        </p:nvSpPr>
        <p:spPr bwMode="gray">
          <a:xfrm>
            <a:off x="2459012" y="1071547"/>
            <a:ext cx="7780392" cy="519351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gray">
          <a:xfrm>
            <a:off x="3881454" y="1037142"/>
            <a:ext cx="4786314" cy="605909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2200" dirty="0">
                <a:solidFill>
                  <a:srgbClr val="FFFF00"/>
                </a:solidFill>
              </a:rPr>
              <a:t>Ejemplo ilustrativos</a:t>
            </a:r>
          </a:p>
        </p:txBody>
      </p:sp>
      <p:pic>
        <p:nvPicPr>
          <p:cNvPr id="17410" name="Picture 2" descr="linea animada flores navida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58" y="5929331"/>
            <a:ext cx="8358246" cy="381001"/>
          </a:xfrm>
          <a:prstGeom prst="rect">
            <a:avLst/>
          </a:prstGeom>
          <a:noFill/>
        </p:spPr>
      </p:pic>
      <p:pic>
        <p:nvPicPr>
          <p:cNvPr id="10" name="9 Imagen" descr="MathType 5.0 Equati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0336" y="1714489"/>
            <a:ext cx="2152656" cy="53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MathType 5.0 Equatio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00" y="2571745"/>
            <a:ext cx="75009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Imagen de mapa de bits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71822" y="5072075"/>
            <a:ext cx="512450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014746"/>
      </p:ext>
    </p:extLst>
  </p:cSld>
  <p:clrMapOvr>
    <a:masterClrMapping/>
  </p:clrMapOvr>
  <p:transition advTm="6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24"/>
          <p:cNvSpPr>
            <a:spLocks noChangeArrowheads="1"/>
          </p:cNvSpPr>
          <p:nvPr/>
        </p:nvSpPr>
        <p:spPr bwMode="gray">
          <a:xfrm>
            <a:off x="2459012" y="1071547"/>
            <a:ext cx="7780392" cy="519351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gray">
          <a:xfrm>
            <a:off x="3881454" y="1037142"/>
            <a:ext cx="4786314" cy="605909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2200" dirty="0">
                <a:solidFill>
                  <a:srgbClr val="FFFF00"/>
                </a:solidFill>
              </a:rPr>
              <a:t>Ejemplo ilustrativos</a:t>
            </a:r>
          </a:p>
        </p:txBody>
      </p:sp>
      <p:pic>
        <p:nvPicPr>
          <p:cNvPr id="8" name="Picture 4" descr="mono marron coge co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00" y="5500702"/>
            <a:ext cx="666760" cy="908458"/>
          </a:xfrm>
          <a:prstGeom prst="rect">
            <a:avLst/>
          </a:prstGeom>
          <a:noFill/>
        </p:spPr>
      </p:pic>
      <p:pic>
        <p:nvPicPr>
          <p:cNvPr id="9" name="Picture 4" descr="mono marron coge co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926" y="5500702"/>
            <a:ext cx="666760" cy="908458"/>
          </a:xfrm>
          <a:prstGeom prst="rect">
            <a:avLst/>
          </a:prstGeom>
          <a:noFill/>
        </p:spPr>
      </p:pic>
      <p:pic>
        <p:nvPicPr>
          <p:cNvPr id="12" name="Picture 4" descr="mono marron coge co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3190" y="5500702"/>
            <a:ext cx="666760" cy="908458"/>
          </a:xfrm>
          <a:prstGeom prst="rect">
            <a:avLst/>
          </a:prstGeom>
          <a:noFill/>
        </p:spPr>
      </p:pic>
      <p:pic>
        <p:nvPicPr>
          <p:cNvPr id="13" name="Picture 4" descr="mono marron coge co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6" y="5520938"/>
            <a:ext cx="666760" cy="908458"/>
          </a:xfrm>
          <a:prstGeom prst="rect">
            <a:avLst/>
          </a:prstGeom>
          <a:noFill/>
        </p:spPr>
      </p:pic>
      <p:pic>
        <p:nvPicPr>
          <p:cNvPr id="15" name="14 Imagen" descr="MathType 5.0 Equati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10" y="1857364"/>
            <a:ext cx="7786742" cy="258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5 Imagen" descr="Imagen de mapa de bit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4232" y="4714884"/>
            <a:ext cx="500066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5803778"/>
      </p:ext>
    </p:extLst>
  </p:cSld>
  <p:clrMapOvr>
    <a:masterClrMapping/>
  </p:clrMapOvr>
  <p:transition advTm="6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79651" y="333376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Ejemplo 1.-     Resolver :     7x – 17  &gt;  2x +3</a:t>
            </a:r>
            <a:endParaRPr lang="es-ES" sz="20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08214" y="908051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>
                <a:solidFill>
                  <a:srgbClr val="FF0000"/>
                </a:solidFill>
              </a:rPr>
              <a:t>Resolución: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92313" y="1412876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Agrupamos en un mismo miembro los términos que contienen a la variable:</a:t>
            </a:r>
            <a:endParaRPr lang="es-ES" sz="200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440239" y="2276476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7x – 2x &gt; 3 + 17</a:t>
            </a:r>
            <a:endParaRPr lang="es-ES" sz="20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66989" y="2852739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Reduciendo:</a:t>
            </a:r>
            <a:endParaRPr lang="es-ES" sz="200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943475" y="2924176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5x &gt; 20</a:t>
            </a:r>
            <a:endParaRPr lang="es-ES" sz="2000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063750" y="3500439"/>
            <a:ext cx="2808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Multiplicamos por 1/5 a ambos miembros:      </a:t>
            </a:r>
            <a:endParaRPr lang="es-ES" sz="200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992313" y="4724401"/>
            <a:ext cx="6191250" cy="1592263"/>
            <a:chOff x="295" y="2976"/>
            <a:chExt cx="3900" cy="1003"/>
          </a:xfrm>
        </p:grpSpPr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295" y="3022"/>
              <a:ext cx="2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000"/>
                <a:t>Rpta:  El conjunto solución es:  </a:t>
              </a:r>
              <a:endParaRPr lang="es-ES" sz="2000"/>
            </a:p>
          </p:txBody>
        </p:sp>
        <p:sp>
          <p:nvSpPr>
            <p:cNvPr id="11276" name="Text Box 21"/>
            <p:cNvSpPr txBox="1">
              <a:spLocks noChangeArrowheads="1"/>
            </p:cNvSpPr>
            <p:nvPr/>
          </p:nvSpPr>
          <p:spPr bwMode="auto">
            <a:xfrm>
              <a:off x="2789" y="2976"/>
              <a:ext cx="14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 </a:t>
              </a:r>
              <a:r>
                <a:rPr lang="es-PE" sz="2400" b="1">
                  <a:sym typeface="Symbol" panose="05050102010706020507" pitchFamily="18" charset="2"/>
                </a:rPr>
                <a:t></a:t>
              </a:r>
              <a:r>
                <a:rPr lang="es-PE" sz="2400">
                  <a:sym typeface="Symbol" panose="05050102010706020507" pitchFamily="18" charset="2"/>
                </a:rPr>
                <a:t> 4; +         </a:t>
              </a:r>
            </a:p>
          </p:txBody>
        </p:sp>
        <p:sp>
          <p:nvSpPr>
            <p:cNvPr id="11277" name="Freeform 23"/>
            <p:cNvSpPr>
              <a:spLocks/>
            </p:cNvSpPr>
            <p:nvPr/>
          </p:nvSpPr>
          <p:spPr bwMode="auto">
            <a:xfrm>
              <a:off x="2515" y="3430"/>
              <a:ext cx="873" cy="318"/>
            </a:xfrm>
            <a:custGeom>
              <a:avLst/>
              <a:gdLst>
                <a:gd name="T0" fmla="*/ 858 w 873"/>
                <a:gd name="T1" fmla="*/ 318 h 318"/>
                <a:gd name="T2" fmla="*/ 0 w 873"/>
                <a:gd name="T3" fmla="*/ 318 h 318"/>
                <a:gd name="T4" fmla="*/ 2 w 873"/>
                <a:gd name="T5" fmla="*/ 0 h 318"/>
                <a:gd name="T6" fmla="*/ 873 w 873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3"/>
                <a:gd name="T13" fmla="*/ 0 h 318"/>
                <a:gd name="T14" fmla="*/ 873 w 873"/>
                <a:gd name="T15" fmla="*/ 318 h 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3" h="318">
                  <a:moveTo>
                    <a:pt x="858" y="318"/>
                  </a:moveTo>
                  <a:lnTo>
                    <a:pt x="0" y="318"/>
                  </a:lnTo>
                  <a:lnTo>
                    <a:pt x="2" y="0"/>
                  </a:lnTo>
                  <a:lnTo>
                    <a:pt x="873" y="0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1278" name="Text Box 24"/>
            <p:cNvSpPr txBox="1">
              <a:spLocks noChangeArrowheads="1"/>
            </p:cNvSpPr>
            <p:nvPr/>
          </p:nvSpPr>
          <p:spPr bwMode="auto">
            <a:xfrm>
              <a:off x="2789" y="352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 b="1"/>
                <a:t>x</a:t>
              </a:r>
              <a:endParaRPr lang="es-ES" sz="1800" b="1"/>
            </a:p>
          </p:txBody>
        </p:sp>
        <p:sp>
          <p:nvSpPr>
            <p:cNvPr id="11279" name="Text Box 25"/>
            <p:cNvSpPr txBox="1">
              <a:spLocks noChangeArrowheads="1"/>
            </p:cNvSpPr>
            <p:nvPr/>
          </p:nvSpPr>
          <p:spPr bwMode="auto">
            <a:xfrm>
              <a:off x="1746" y="3748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 b="1">
                  <a:sym typeface="Symbol" panose="05050102010706020507" pitchFamily="18" charset="2"/>
                </a:rPr>
                <a:t>             </a:t>
              </a:r>
              <a:r>
                <a:rPr lang="es-PE" sz="1800" b="1"/>
                <a:t>4                 +</a:t>
              </a:r>
              <a:r>
                <a:rPr lang="es-PE" sz="1800" b="1">
                  <a:sym typeface="Symbol" panose="05050102010706020507" pitchFamily="18" charset="2"/>
                </a:rPr>
                <a:t></a:t>
              </a:r>
              <a:r>
                <a:rPr lang="es-PE" sz="1800" b="1"/>
                <a:t>        </a:t>
              </a:r>
              <a:endParaRPr lang="es-ES" sz="1800" b="1"/>
            </a:p>
          </p:txBody>
        </p:sp>
        <p:sp>
          <p:nvSpPr>
            <p:cNvPr id="11280" name="Freeform 26"/>
            <p:cNvSpPr>
              <a:spLocks/>
            </p:cNvSpPr>
            <p:nvPr/>
          </p:nvSpPr>
          <p:spPr bwMode="auto">
            <a:xfrm flipV="1">
              <a:off x="1836" y="3702"/>
              <a:ext cx="1543" cy="44"/>
            </a:xfrm>
            <a:custGeom>
              <a:avLst/>
              <a:gdLst>
                <a:gd name="T0" fmla="*/ 0 w 1860"/>
                <a:gd name="T1" fmla="*/ 0 h 1"/>
                <a:gd name="T2" fmla="*/ 1062 w 1860"/>
                <a:gd name="T3" fmla="*/ 0 h 1"/>
                <a:gd name="T4" fmla="*/ 0 60000 65536"/>
                <a:gd name="T5" fmla="*/ 0 60000 65536"/>
                <a:gd name="T6" fmla="*/ 0 w 1860"/>
                <a:gd name="T7" fmla="*/ 0 h 1"/>
                <a:gd name="T8" fmla="*/ 1860 w 18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1281" name="Oval 27"/>
            <p:cNvSpPr>
              <a:spLocks noChangeArrowheads="1"/>
            </p:cNvSpPr>
            <p:nvPr/>
          </p:nvSpPr>
          <p:spPr bwMode="auto">
            <a:xfrm flipV="1">
              <a:off x="2471" y="338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</p:grp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5087939" y="3573464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x &gt; 4</a:t>
            </a: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5060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35" grpId="0"/>
      <p:bldP spid="22536" grpId="0"/>
      <p:bldP spid="22537" grpId="0"/>
      <p:bldP spid="22538" grpId="0"/>
      <p:bldP spid="22539" grpId="0"/>
      <p:bldP spid="225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303839" y="333376"/>
          <a:ext cx="18002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cuación" r:id="rId3" imgW="1066337" imgH="393529" progId="Equation.3">
                  <p:embed/>
                </p:oleObj>
              </mc:Choice>
              <mc:Fallback>
                <p:oleObj name="Ecuación" r:id="rId3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9" y="333376"/>
                        <a:ext cx="18002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352676" y="476251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Ejemplo 2.     Resolver :</a:t>
            </a:r>
            <a:endParaRPr lang="es-ES" sz="200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08214" y="1052514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>
                <a:solidFill>
                  <a:srgbClr val="FF0000"/>
                </a:solidFill>
              </a:rPr>
              <a:t>Resolución: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143251" y="3213101"/>
            <a:ext cx="3960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Obtenemos:   16x + 6 </a:t>
            </a:r>
            <a:r>
              <a:rPr lang="es-PE" sz="2000" b="1">
                <a:sym typeface="Symbol" panose="05050102010706020507" pitchFamily="18" charset="2"/>
              </a:rPr>
              <a:t></a:t>
            </a:r>
            <a:r>
              <a:rPr lang="es-PE" sz="2000">
                <a:sym typeface="Symbol" panose="05050102010706020507" pitchFamily="18" charset="2"/>
              </a:rPr>
              <a:t> 18x + 3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295776" y="2347914"/>
          <a:ext cx="24098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cuación" r:id="rId5" imgW="1155700" imgH="393700" progId="Equation.3">
                  <p:embed/>
                </p:oleObj>
              </mc:Choice>
              <mc:Fallback>
                <p:oleObj name="Ecuación" r:id="rId5" imgW="1155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6" y="2347914"/>
                        <a:ext cx="24098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279650" y="1484314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Multiplicamos a ambos miembros de la desigualdad por el m.c.m. de los denominadores, esto es por 12:</a:t>
            </a:r>
            <a:endParaRPr lang="es-E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206626" y="3717926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Agrupando y reduciendo:   </a:t>
            </a:r>
            <a:r>
              <a:rPr lang="es-PE" sz="2000">
                <a:sym typeface="Symbol" panose="05050102010706020507" pitchFamily="18" charset="2"/>
              </a:rPr>
              <a:t>2</a:t>
            </a:r>
            <a:r>
              <a:rPr lang="es-PE" sz="2000"/>
              <a:t>x </a:t>
            </a:r>
            <a:r>
              <a:rPr lang="es-PE" sz="2000" b="1">
                <a:solidFill>
                  <a:srgbClr val="FF0000"/>
                </a:solidFill>
                <a:sym typeface="Symbol" panose="05050102010706020507" pitchFamily="18" charset="2"/>
              </a:rPr>
              <a:t></a:t>
            </a:r>
            <a:r>
              <a:rPr lang="es-PE" sz="2000">
                <a:sym typeface="Symbol" panose="05050102010706020507" pitchFamily="18" charset="2"/>
              </a:rPr>
              <a:t> 3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493964" y="4221164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Multiplicamos por </a:t>
            </a:r>
            <a:r>
              <a:rPr lang="es-PE" sz="2000">
                <a:sym typeface="Symbol" panose="05050102010706020507" pitchFamily="18" charset="2"/>
              </a:rPr>
              <a:t>1/2</a:t>
            </a:r>
            <a:r>
              <a:rPr lang="es-PE" sz="2000"/>
              <a:t>:   </a:t>
            </a:r>
            <a:r>
              <a:rPr lang="es-PE" sz="2000">
                <a:sym typeface="Symbol" panose="05050102010706020507" pitchFamily="18" charset="2"/>
              </a:rPr>
              <a:t>   </a:t>
            </a:r>
            <a:r>
              <a:rPr lang="es-PE" sz="2000"/>
              <a:t>x </a:t>
            </a:r>
            <a:r>
              <a:rPr lang="es-PE" sz="2000" b="1">
                <a:solidFill>
                  <a:srgbClr val="FF0000"/>
                </a:solidFill>
                <a:sym typeface="Symbol" panose="05050102010706020507" pitchFamily="18" charset="2"/>
              </a:rPr>
              <a:t></a:t>
            </a:r>
            <a:r>
              <a:rPr lang="es-PE" sz="2000">
                <a:sym typeface="Symbol" panose="05050102010706020507" pitchFamily="18" charset="2"/>
              </a:rPr>
              <a:t> 3/2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351088" y="4868864"/>
            <a:ext cx="6191250" cy="1590675"/>
            <a:chOff x="521" y="3067"/>
            <a:chExt cx="3900" cy="1002"/>
          </a:xfrm>
        </p:grpSpPr>
        <p:sp>
          <p:nvSpPr>
            <p:cNvPr id="12299" name="Text Box 16"/>
            <p:cNvSpPr txBox="1">
              <a:spLocks noChangeArrowheads="1"/>
            </p:cNvSpPr>
            <p:nvPr/>
          </p:nvSpPr>
          <p:spPr bwMode="auto">
            <a:xfrm>
              <a:off x="521" y="3113"/>
              <a:ext cx="2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000"/>
                <a:t>Rpta:  El conjunto solución es:  </a:t>
              </a:r>
              <a:endParaRPr lang="es-ES" sz="2000"/>
            </a:p>
          </p:txBody>
        </p:sp>
        <p:sp>
          <p:nvSpPr>
            <p:cNvPr id="12300" name="Text Box 17"/>
            <p:cNvSpPr txBox="1">
              <a:spLocks noChangeArrowheads="1"/>
            </p:cNvSpPr>
            <p:nvPr/>
          </p:nvSpPr>
          <p:spPr bwMode="auto">
            <a:xfrm>
              <a:off x="3015" y="3067"/>
              <a:ext cx="140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200"/>
                <a:t>x </a:t>
              </a:r>
              <a:r>
                <a:rPr lang="es-PE" sz="2200">
                  <a:sym typeface="Symbol" panose="05050102010706020507" pitchFamily="18" charset="2"/>
                </a:rPr>
                <a:t> </a:t>
              </a:r>
              <a:r>
                <a:rPr lang="es-PE" sz="2200" b="1">
                  <a:sym typeface="Symbol" panose="05050102010706020507" pitchFamily="18" charset="2"/>
                </a:rPr>
                <a:t></a:t>
              </a:r>
              <a:r>
                <a:rPr lang="es-PE" sz="2200">
                  <a:sym typeface="Symbol" panose="05050102010706020507" pitchFamily="18" charset="2"/>
                </a:rPr>
                <a:t> 3/2; +          </a:t>
              </a:r>
            </a:p>
          </p:txBody>
        </p:sp>
        <p:sp>
          <p:nvSpPr>
            <p:cNvPr id="12301" name="Freeform 19"/>
            <p:cNvSpPr>
              <a:spLocks/>
            </p:cNvSpPr>
            <p:nvPr/>
          </p:nvSpPr>
          <p:spPr bwMode="auto">
            <a:xfrm>
              <a:off x="2741" y="3521"/>
              <a:ext cx="873" cy="318"/>
            </a:xfrm>
            <a:custGeom>
              <a:avLst/>
              <a:gdLst>
                <a:gd name="T0" fmla="*/ 858 w 873"/>
                <a:gd name="T1" fmla="*/ 318 h 318"/>
                <a:gd name="T2" fmla="*/ 0 w 873"/>
                <a:gd name="T3" fmla="*/ 318 h 318"/>
                <a:gd name="T4" fmla="*/ 2 w 873"/>
                <a:gd name="T5" fmla="*/ 0 h 318"/>
                <a:gd name="T6" fmla="*/ 873 w 873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3"/>
                <a:gd name="T13" fmla="*/ 0 h 318"/>
                <a:gd name="T14" fmla="*/ 873 w 873"/>
                <a:gd name="T15" fmla="*/ 318 h 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3" h="318">
                  <a:moveTo>
                    <a:pt x="858" y="318"/>
                  </a:moveTo>
                  <a:lnTo>
                    <a:pt x="0" y="318"/>
                  </a:lnTo>
                  <a:lnTo>
                    <a:pt x="2" y="0"/>
                  </a:lnTo>
                  <a:lnTo>
                    <a:pt x="873" y="0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2302" name="Text Box 20"/>
            <p:cNvSpPr txBox="1">
              <a:spLocks noChangeArrowheads="1"/>
            </p:cNvSpPr>
            <p:nvPr/>
          </p:nvSpPr>
          <p:spPr bwMode="auto">
            <a:xfrm>
              <a:off x="3016" y="3566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 b="1"/>
                <a:t>x</a:t>
              </a:r>
              <a:endParaRPr lang="es-ES" sz="1800" b="1"/>
            </a:p>
          </p:txBody>
        </p:sp>
        <p:sp>
          <p:nvSpPr>
            <p:cNvPr id="12303" name="Text Box 21"/>
            <p:cNvSpPr txBox="1">
              <a:spLocks noChangeArrowheads="1"/>
            </p:cNvSpPr>
            <p:nvPr/>
          </p:nvSpPr>
          <p:spPr bwMode="auto">
            <a:xfrm>
              <a:off x="1973" y="3838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 b="1">
                  <a:sym typeface="Symbol" panose="05050102010706020507" pitchFamily="18" charset="2"/>
                </a:rPr>
                <a:t>            3/2</a:t>
              </a:r>
              <a:r>
                <a:rPr lang="es-PE" sz="1800" b="1"/>
                <a:t>                 +</a:t>
              </a:r>
              <a:r>
                <a:rPr lang="es-PE" sz="1800" b="1">
                  <a:sym typeface="Symbol" panose="05050102010706020507" pitchFamily="18" charset="2"/>
                </a:rPr>
                <a:t></a:t>
              </a:r>
              <a:r>
                <a:rPr lang="es-PE" sz="1800" b="1"/>
                <a:t>        </a:t>
              </a:r>
              <a:endParaRPr lang="es-ES" sz="1800" b="1"/>
            </a:p>
          </p:txBody>
        </p:sp>
        <p:sp>
          <p:nvSpPr>
            <p:cNvPr id="12304" name="Freeform 22"/>
            <p:cNvSpPr>
              <a:spLocks/>
            </p:cNvSpPr>
            <p:nvPr/>
          </p:nvSpPr>
          <p:spPr bwMode="auto">
            <a:xfrm flipV="1">
              <a:off x="2062" y="3793"/>
              <a:ext cx="1543" cy="44"/>
            </a:xfrm>
            <a:custGeom>
              <a:avLst/>
              <a:gdLst>
                <a:gd name="T0" fmla="*/ 0 w 1860"/>
                <a:gd name="T1" fmla="*/ 0 h 1"/>
                <a:gd name="T2" fmla="*/ 1062 w 1860"/>
                <a:gd name="T3" fmla="*/ 0 h 1"/>
                <a:gd name="T4" fmla="*/ 0 60000 65536"/>
                <a:gd name="T5" fmla="*/ 0 60000 65536"/>
                <a:gd name="T6" fmla="*/ 0 w 1860"/>
                <a:gd name="T7" fmla="*/ 0 h 1"/>
                <a:gd name="T8" fmla="*/ 1860 w 18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2305" name="Oval 23"/>
            <p:cNvSpPr>
              <a:spLocks noChangeArrowheads="1"/>
            </p:cNvSpPr>
            <p:nvPr/>
          </p:nvSpPr>
          <p:spPr bwMode="auto">
            <a:xfrm flipV="1">
              <a:off x="2697" y="347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</p:grpSp>
    </p:spTree>
    <p:extLst>
      <p:ext uri="{BB962C8B-B14F-4D97-AF65-F5344CB8AC3E}">
        <p14:creationId xmlns:p14="http://schemas.microsoft.com/office/powerpoint/2010/main" val="32733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  <p:bldP spid="30728" grpId="0"/>
      <p:bldP spid="30732" grpId="0"/>
      <p:bldP spid="30733" grpId="0"/>
      <p:bldP spid="307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992313" y="260351"/>
            <a:ext cx="8208962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sz="2000" b="1">
                <a:solidFill>
                  <a:srgbClr val="FF0000"/>
                </a:solidFill>
              </a:rPr>
              <a:t>APLICACIÓN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sz="2000"/>
              <a:t>Para una empresa que fabrica Webcam, el costo entre mano de obra y material es de $21 por cada unidad producida y sus costos fijos son $ 70 000. Si el precio de venta de cada Webcam es $35. ¿Cuántas unidades debe vender como mínimo para que la compañía genere utilidades</a:t>
            </a:r>
            <a:r>
              <a:rPr lang="es-ES" sz="2000"/>
              <a:t>?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35188" y="2420939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>
                <a:solidFill>
                  <a:srgbClr val="0000FF"/>
                </a:solidFill>
              </a:rPr>
              <a:t>Resolución: </a:t>
            </a:r>
            <a:endParaRPr lang="es-ES" sz="2000">
              <a:solidFill>
                <a:srgbClr val="0000FF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63976" y="2565400"/>
            <a:ext cx="4824413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s-PE" sz="1800"/>
              <a:t>Datos:      Costos fijos = $ 70000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s-PE" sz="1800"/>
              <a:t>                Costo variable unitario = $ 21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s-PE" sz="1800"/>
              <a:t>               Precio de venta unitario = $ 35</a:t>
            </a:r>
            <a:endParaRPr lang="es-ES" sz="180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135188" y="3429001"/>
            <a:ext cx="547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Si “q” representa las unidades a vender, entonces:</a:t>
            </a:r>
            <a:endParaRPr lang="es-ES" sz="180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55914" y="3860801"/>
            <a:ext cx="6192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Ingreso total = 35q                  Costo total = 70000 + 21q</a:t>
            </a:r>
            <a:endParaRPr lang="es-ES" sz="1800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135189" y="4292601"/>
            <a:ext cx="7704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Para que haya utilidades es necesario que:  Ingreso total </a:t>
            </a:r>
            <a:r>
              <a:rPr lang="es-PE" sz="1800" b="1"/>
              <a:t>&gt;</a:t>
            </a:r>
            <a:r>
              <a:rPr lang="es-PE" sz="1800"/>
              <a:t> Costo total</a:t>
            </a:r>
            <a:endParaRPr lang="es-ES" sz="180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008439" y="4652963"/>
            <a:ext cx="4391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Esto es:     35q </a:t>
            </a:r>
            <a:r>
              <a:rPr lang="es-PE" sz="1800" b="1"/>
              <a:t>&gt;</a:t>
            </a:r>
            <a:r>
              <a:rPr lang="es-PE" sz="1800"/>
              <a:t> 70000 + 21q</a:t>
            </a:r>
            <a:endParaRPr lang="es-ES" sz="1800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279651" y="5013326"/>
            <a:ext cx="439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Agrupando y reduciendo:     14q </a:t>
            </a:r>
            <a:r>
              <a:rPr lang="es-PE" sz="1800" b="1"/>
              <a:t>&gt;</a:t>
            </a:r>
            <a:r>
              <a:rPr lang="es-PE" sz="1800"/>
              <a:t> 70000 </a:t>
            </a:r>
            <a:endParaRPr lang="es-ES" sz="1800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2495551" y="5373688"/>
            <a:ext cx="4391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Multiplicamos por 1/14:         q </a:t>
            </a:r>
            <a:r>
              <a:rPr lang="es-PE" sz="1800" b="1"/>
              <a:t>&gt;</a:t>
            </a:r>
            <a:r>
              <a:rPr lang="es-PE" sz="1800"/>
              <a:t> 5000</a:t>
            </a:r>
            <a:endParaRPr lang="es-ES" sz="1800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2063750" y="5949950"/>
            <a:ext cx="8281988" cy="641350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Respuesta: Se deben vender como mínimo 5001 unidades para que la compañía genere utilidades</a:t>
            </a: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19325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6" grpId="0"/>
      <p:bldP spid="32777" grpId="0"/>
      <p:bldP spid="32778" grpId="0"/>
      <p:bldP spid="32779" grpId="0"/>
      <p:bldP spid="32781" grpId="0"/>
      <p:bldP spid="32782" grpId="0"/>
      <p:bldP spid="327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8153400" cy="5638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533400" indent="-533400">
              <a:buNone/>
            </a:pPr>
            <a:r>
              <a:rPr lang="es-MX" sz="2800" dirty="0"/>
              <a:t>x</a:t>
            </a:r>
            <a:r>
              <a:rPr lang="es-MX" sz="2800" baseline="30000" dirty="0"/>
              <a:t>2</a:t>
            </a:r>
            <a:r>
              <a:rPr lang="es-MX" sz="2800" dirty="0"/>
              <a:t>-x &lt; 6           </a:t>
            </a:r>
            <a:r>
              <a:rPr lang="es-MX" sz="2800" dirty="0">
                <a:solidFill>
                  <a:schemeClr val="tx2"/>
                </a:solidFill>
              </a:rPr>
              <a:t>Se pasa todo a un lado.</a:t>
            </a:r>
          </a:p>
          <a:p>
            <a:pPr marL="533400" indent="-533400">
              <a:buNone/>
            </a:pPr>
            <a:r>
              <a:rPr lang="es-MX" sz="2800" dirty="0"/>
              <a:t>x</a:t>
            </a:r>
            <a:r>
              <a:rPr lang="es-MX" sz="2800" baseline="30000" dirty="0"/>
              <a:t>2</a:t>
            </a:r>
            <a:r>
              <a:rPr lang="es-MX" sz="2800" dirty="0">
                <a:solidFill>
                  <a:srgbClr val="45CF1F"/>
                </a:solidFill>
              </a:rPr>
              <a:t>-1</a:t>
            </a:r>
            <a:r>
              <a:rPr lang="es-MX" sz="2800" dirty="0"/>
              <a:t>x </a:t>
            </a:r>
            <a:r>
              <a:rPr lang="es-MX" sz="2800" dirty="0">
                <a:solidFill>
                  <a:srgbClr val="FF00FF"/>
                </a:solidFill>
              </a:rPr>
              <a:t>-6</a:t>
            </a:r>
            <a:r>
              <a:rPr lang="es-MX" sz="2800" dirty="0"/>
              <a:t> &lt; 0    </a:t>
            </a:r>
            <a:r>
              <a:rPr lang="es-MX" sz="2800" dirty="0">
                <a:solidFill>
                  <a:schemeClr val="tx2"/>
                </a:solidFill>
              </a:rPr>
              <a:t>Se </a:t>
            </a:r>
            <a:r>
              <a:rPr lang="es-MX" sz="2800" dirty="0" err="1">
                <a:solidFill>
                  <a:schemeClr val="tx2"/>
                </a:solidFill>
              </a:rPr>
              <a:t>factoriza</a:t>
            </a:r>
            <a:r>
              <a:rPr lang="es-MX" sz="2800" dirty="0">
                <a:solidFill>
                  <a:schemeClr val="tx2"/>
                </a:solidFill>
              </a:rPr>
              <a:t>. (-3)(2)=</a:t>
            </a:r>
            <a:r>
              <a:rPr lang="es-MX" sz="2800" dirty="0">
                <a:solidFill>
                  <a:srgbClr val="FF00FF"/>
                </a:solidFill>
              </a:rPr>
              <a:t>-6</a:t>
            </a:r>
            <a:r>
              <a:rPr lang="es-MX" sz="2800" dirty="0">
                <a:solidFill>
                  <a:schemeClr val="tx2"/>
                </a:solidFill>
              </a:rPr>
              <a:t>, (-3)+(2)=</a:t>
            </a:r>
            <a:r>
              <a:rPr lang="es-MX" sz="2800" dirty="0">
                <a:solidFill>
                  <a:srgbClr val="45CF1F"/>
                </a:solidFill>
              </a:rPr>
              <a:t>-1</a:t>
            </a:r>
            <a:endParaRPr lang="es-MX" sz="2800" dirty="0">
              <a:solidFill>
                <a:schemeClr val="tx2"/>
              </a:solidFill>
            </a:endParaRPr>
          </a:p>
          <a:p>
            <a:pPr marL="533400" indent="-533400">
              <a:buNone/>
            </a:pPr>
            <a:r>
              <a:rPr lang="es-MX" sz="2800" dirty="0"/>
              <a:t>(x-3)(x+2) &lt; 0   </a:t>
            </a:r>
            <a:r>
              <a:rPr lang="es-MX" sz="2800" dirty="0">
                <a:solidFill>
                  <a:schemeClr val="tx2"/>
                </a:solidFill>
              </a:rPr>
              <a:t> &lt; indica que el resultado es negativo.</a:t>
            </a:r>
          </a:p>
          <a:p>
            <a:pPr marL="533400" indent="-533400">
              <a:buNone/>
            </a:pPr>
            <a:r>
              <a:rPr lang="es-MX" sz="2800" dirty="0"/>
              <a:t>        (x-3) &lt; 0                   (x-3) &gt; 0 </a:t>
            </a:r>
          </a:p>
          <a:p>
            <a:pPr marL="533400" indent="-533400">
              <a:buNone/>
            </a:pPr>
            <a:r>
              <a:rPr lang="es-MX" sz="2800" dirty="0"/>
              <a:t>              </a:t>
            </a:r>
            <a:r>
              <a:rPr lang="es-MX" sz="2800" dirty="0">
                <a:solidFill>
                  <a:schemeClr val="folHlink"/>
                </a:solidFill>
              </a:rPr>
              <a:t>x &lt; +3</a:t>
            </a:r>
            <a:r>
              <a:rPr lang="es-MX" sz="2800" dirty="0"/>
              <a:t>                       </a:t>
            </a:r>
            <a:r>
              <a:rPr lang="es-MX" sz="2800" dirty="0">
                <a:solidFill>
                  <a:schemeClr val="folHlink"/>
                </a:solidFill>
              </a:rPr>
              <a:t>x &gt; +3</a:t>
            </a:r>
          </a:p>
          <a:p>
            <a:pPr marL="533400" indent="-533400">
              <a:buNone/>
            </a:pPr>
            <a:r>
              <a:rPr lang="es-MX" sz="2800" dirty="0"/>
              <a:t>        (x+2) &gt; 0                  (x+2) &lt; 0</a:t>
            </a:r>
          </a:p>
          <a:p>
            <a:pPr marL="533400" indent="-533400">
              <a:buNone/>
            </a:pPr>
            <a:r>
              <a:rPr lang="es-MX" sz="2800" dirty="0"/>
              <a:t>               </a:t>
            </a:r>
            <a:r>
              <a:rPr lang="es-MX" sz="2800" dirty="0">
                <a:solidFill>
                  <a:srgbClr val="99FF66"/>
                </a:solidFill>
              </a:rPr>
              <a:t>x &gt; -2</a:t>
            </a:r>
            <a:r>
              <a:rPr lang="es-MX" sz="2800" dirty="0"/>
              <a:t>                        </a:t>
            </a:r>
            <a:r>
              <a:rPr lang="es-MX" sz="2800" dirty="0">
                <a:solidFill>
                  <a:srgbClr val="99FF66"/>
                </a:solidFill>
              </a:rPr>
              <a:t>x &lt; -2</a:t>
            </a:r>
          </a:p>
          <a:p>
            <a:pPr marL="533400" indent="-533400">
              <a:buNone/>
            </a:pPr>
            <a:endParaRPr lang="es-MX" sz="2800" dirty="0">
              <a:solidFill>
                <a:srgbClr val="99FF66"/>
              </a:solidFill>
            </a:endParaRPr>
          </a:p>
          <a:p>
            <a:pPr marL="533400" indent="-533400">
              <a:buNone/>
            </a:pPr>
            <a:r>
              <a:rPr lang="es-MX" sz="2000" dirty="0"/>
              <a:t>               -2                3                        -2                     3</a:t>
            </a:r>
          </a:p>
          <a:p>
            <a:pPr marL="533400" indent="-533400">
              <a:buNone/>
            </a:pPr>
            <a:endParaRPr lang="es-MX" sz="2000" dirty="0"/>
          </a:p>
          <a:p>
            <a:pPr marL="533400" indent="-533400">
              <a:buNone/>
            </a:pPr>
            <a:r>
              <a:rPr lang="es-MX" sz="2800" dirty="0"/>
              <a:t>              (-2,3)              No tiene solución, no se cruzan</a:t>
            </a:r>
            <a:endParaRPr lang="es-ES" sz="2800" u="sng" dirty="0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209800" y="4800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5638800" y="4724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33528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45720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62484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76962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H="1">
            <a:off x="1981200" y="4648200"/>
            <a:ext cx="25146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3352800" y="4724400"/>
            <a:ext cx="2057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7696200" y="45720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/>
          <a:lstStyle/>
          <a:p>
            <a:endParaRPr lang="es-CO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H="1">
            <a:off x="5562600" y="4572000"/>
            <a:ext cx="6858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01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uild="p" autoUpdateAnimBg="0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7086600" y="3009886"/>
            <a:ext cx="3152804" cy="19193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095464" y="3081324"/>
            <a:ext cx="2786090" cy="18478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38348" y="3209910"/>
            <a:ext cx="25622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ES" sz="2000" b="1" dirty="0">
                <a:solidFill>
                  <a:srgbClr val="000000"/>
                </a:solidFill>
              </a:rPr>
              <a:t>Hacer uso de los intervalos para conocer el conjunto solución de un problema.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gray">
          <a:xfrm>
            <a:off x="4746625" y="2913049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" name="AutoShape 9"/>
          <p:cNvSpPr>
            <a:spLocks noChangeAspect="1" noChangeArrowheads="1" noTextEdit="1"/>
          </p:cNvSpPr>
          <p:nvPr/>
        </p:nvSpPr>
        <p:spPr bwMode="gray">
          <a:xfrm flipH="1">
            <a:off x="6392864" y="290987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" name="Freeform 10"/>
          <p:cNvSpPr>
            <a:spLocks/>
          </p:cNvSpPr>
          <p:nvPr/>
        </p:nvSpPr>
        <p:spPr bwMode="gray">
          <a:xfrm flipH="1">
            <a:off x="6399214" y="291304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572000" y="1285860"/>
            <a:ext cx="2998788" cy="1601788"/>
            <a:chOff x="1997" y="1314"/>
            <a:chExt cx="1889" cy="1009"/>
          </a:xfrm>
        </p:grpSpPr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4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10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2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400464" y="1714489"/>
            <a:ext cx="14043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00"/>
                </a:solidFill>
              </a:rPr>
              <a:t>Objetivos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458076" y="3320008"/>
            <a:ext cx="26384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ES" sz="2000" b="1" dirty="0">
                <a:solidFill>
                  <a:srgbClr val="000000"/>
                </a:solidFill>
              </a:rPr>
              <a:t>Resolver los diferentes tipos de desigualdades lineales.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5362" name="Picture 2" descr="linea animada serpient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6" y="5786454"/>
            <a:ext cx="8215370" cy="428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35333"/>
      </p:ext>
    </p:extLst>
  </p:cSld>
  <p:clrMapOvr>
    <a:masterClrMapping/>
  </p:clrMapOvr>
  <p:transition advTm="2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7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O" sz="1800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919288" y="333376"/>
            <a:ext cx="82804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b="1" dirty="0">
                <a:solidFill>
                  <a:srgbClr val="FF0000"/>
                </a:solidFill>
              </a:rPr>
              <a:t>INTERVALOS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dirty="0"/>
              <a:t>Sea</a:t>
            </a:r>
            <a:r>
              <a:rPr lang="es-PE" sz="2000" b="1" dirty="0"/>
              <a:t> </a:t>
            </a:r>
            <a:r>
              <a:rPr lang="es-PE" sz="2400" b="1" dirty="0">
                <a:latin typeface="Times New Roman" panose="02020603050405020304" pitchFamily="18" charset="0"/>
              </a:rPr>
              <a:t>I</a:t>
            </a:r>
            <a:r>
              <a:rPr lang="es-PE" sz="2000" dirty="0"/>
              <a:t> un subconjunto de </a:t>
            </a:r>
            <a:r>
              <a:rPr lang="es-PE" sz="2400" b="1" dirty="0">
                <a:latin typeface="Times New Roman" panose="02020603050405020304" pitchFamily="18" charset="0"/>
              </a:rPr>
              <a:t>R</a:t>
            </a:r>
            <a:r>
              <a:rPr lang="es-PE" sz="2000" dirty="0"/>
              <a:t> (</a:t>
            </a:r>
            <a:r>
              <a:rPr lang="es-PE" sz="2400" b="1" dirty="0">
                <a:latin typeface="Times New Roman" panose="02020603050405020304" pitchFamily="18" charset="0"/>
              </a:rPr>
              <a:t>I</a:t>
            </a:r>
            <a:r>
              <a:rPr lang="es-PE" sz="2000" dirty="0"/>
              <a:t> </a:t>
            </a:r>
            <a:r>
              <a:rPr lang="es-PE" sz="2000" dirty="0">
                <a:sym typeface="Symbol" panose="05050102010706020507" pitchFamily="18" charset="2"/>
              </a:rPr>
              <a:t> </a:t>
            </a:r>
            <a:r>
              <a:rPr lang="es-PE" sz="2400" b="1" dirty="0"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s-PE" sz="2000" dirty="0"/>
              <a:t>). Decimos que </a:t>
            </a:r>
            <a:r>
              <a:rPr lang="es-PE" sz="2400" dirty="0">
                <a:latin typeface="Times New Roman" panose="02020603050405020304" pitchFamily="18" charset="0"/>
              </a:rPr>
              <a:t>I</a:t>
            </a:r>
            <a:r>
              <a:rPr lang="es-PE" sz="2000" dirty="0"/>
              <a:t> es un intervalo, si y sólo si es el conjunto de todos los números reales que están comprendidos entre otros dos llamados </a:t>
            </a:r>
            <a:r>
              <a:rPr lang="es-PE" sz="2000" i="1" dirty="0">
                <a:solidFill>
                  <a:srgbClr val="008E00"/>
                </a:solidFill>
              </a:rPr>
              <a:t>extremos</a:t>
            </a:r>
            <a:r>
              <a:rPr lang="es-PE" sz="2000" dirty="0"/>
              <a:t> (que pueden ser reales o ideales).</a:t>
            </a:r>
            <a:endParaRPr lang="es-ES" sz="2000" dirty="0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919288" y="2349501"/>
            <a:ext cx="84248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b="1">
                <a:solidFill>
                  <a:srgbClr val="0000FF"/>
                </a:solidFill>
              </a:rPr>
              <a:t>INTERVALOS ACOTADOS</a:t>
            </a:r>
            <a:endParaRPr lang="es-PE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Son aquellos intervalos cuyos extremos son reales, éstos pueden ser:</a:t>
            </a:r>
            <a:endParaRPr lang="es-ES" sz="2000" b="1">
              <a:solidFill>
                <a:srgbClr val="0000FF"/>
              </a:solidFill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847850" y="3284538"/>
            <a:ext cx="88201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b="1" i="1">
                <a:solidFill>
                  <a:srgbClr val="008E00"/>
                </a:solidFill>
              </a:rPr>
              <a:t>1. Intervalo cerrado</a:t>
            </a:r>
            <a:r>
              <a:rPr lang="es-PE" sz="2000"/>
              <a:t>.- Es aquel que </a:t>
            </a:r>
            <a:r>
              <a:rPr lang="es-PE" sz="2000" u="sng"/>
              <a:t>incluye a los extremos</a:t>
            </a:r>
            <a:r>
              <a:rPr lang="es-PE" sz="2000"/>
              <a:t>, se denota por [a; b], es decir: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                               </a:t>
            </a:r>
            <a:r>
              <a:rPr lang="es-PE" sz="2400"/>
              <a:t>[ a, b ] = { x </a:t>
            </a:r>
            <a:r>
              <a:rPr lang="es-PE" sz="2400">
                <a:sym typeface="Symbol" panose="05050102010706020507" pitchFamily="18" charset="2"/>
              </a:rPr>
              <a:t></a:t>
            </a:r>
            <a:r>
              <a:rPr lang="es-PE" sz="2400"/>
              <a:t> </a:t>
            </a:r>
            <a:r>
              <a:rPr lang="es-PE" sz="2400">
                <a:latin typeface="Times New Roman" panose="02020603050405020304" pitchFamily="18" charset="0"/>
              </a:rPr>
              <a:t>R</a:t>
            </a:r>
            <a:r>
              <a:rPr lang="es-PE" sz="2400"/>
              <a:t> / a </a:t>
            </a:r>
            <a:r>
              <a:rPr lang="es-PE" sz="2400">
                <a:sym typeface="Symbol" panose="05050102010706020507" pitchFamily="18" charset="2"/>
              </a:rPr>
              <a:t></a:t>
            </a:r>
            <a:r>
              <a:rPr lang="es-PE" sz="2400"/>
              <a:t> x </a:t>
            </a:r>
            <a:r>
              <a:rPr lang="es-PE" sz="2400">
                <a:sym typeface="Symbol" panose="05050102010706020507" pitchFamily="18" charset="2"/>
              </a:rPr>
              <a:t></a:t>
            </a:r>
            <a:r>
              <a:rPr lang="es-PE" sz="2400"/>
              <a:t> b }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855914" y="5229226"/>
            <a:ext cx="7056437" cy="1014413"/>
            <a:chOff x="748" y="3294"/>
            <a:chExt cx="4445" cy="639"/>
          </a:xfrm>
        </p:grpSpPr>
        <p:sp>
          <p:nvSpPr>
            <p:cNvPr id="7176" name="Freeform 24"/>
            <p:cNvSpPr>
              <a:spLocks/>
            </p:cNvSpPr>
            <p:nvPr/>
          </p:nvSpPr>
          <p:spPr bwMode="auto">
            <a:xfrm flipV="1">
              <a:off x="884" y="3612"/>
              <a:ext cx="1543" cy="44"/>
            </a:xfrm>
            <a:custGeom>
              <a:avLst/>
              <a:gdLst>
                <a:gd name="T0" fmla="*/ 0 w 1860"/>
                <a:gd name="T1" fmla="*/ 0 h 1"/>
                <a:gd name="T2" fmla="*/ 1062 w 1860"/>
                <a:gd name="T3" fmla="*/ 0 h 1"/>
                <a:gd name="T4" fmla="*/ 0 60000 65536"/>
                <a:gd name="T5" fmla="*/ 0 60000 65536"/>
                <a:gd name="T6" fmla="*/ 0 w 1860"/>
                <a:gd name="T7" fmla="*/ 0 h 1"/>
                <a:gd name="T8" fmla="*/ 1860 w 18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177" name="Rectangle 27"/>
            <p:cNvSpPr>
              <a:spLocks noChangeArrowheads="1"/>
            </p:cNvSpPr>
            <p:nvPr/>
          </p:nvSpPr>
          <p:spPr bwMode="auto">
            <a:xfrm>
              <a:off x="1247" y="3339"/>
              <a:ext cx="726" cy="3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7178" name="Oval 25"/>
            <p:cNvSpPr>
              <a:spLocks noChangeArrowheads="1"/>
            </p:cNvSpPr>
            <p:nvPr/>
          </p:nvSpPr>
          <p:spPr bwMode="auto">
            <a:xfrm flipH="1" flipV="1">
              <a:off x="1202" y="3294"/>
              <a:ext cx="90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7179" name="Oval 29"/>
            <p:cNvSpPr>
              <a:spLocks noChangeArrowheads="1"/>
            </p:cNvSpPr>
            <p:nvPr/>
          </p:nvSpPr>
          <p:spPr bwMode="auto">
            <a:xfrm flipV="1">
              <a:off x="1927" y="3294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7180" name="Text Box 30"/>
            <p:cNvSpPr txBox="1">
              <a:spLocks noChangeArrowheads="1"/>
            </p:cNvSpPr>
            <p:nvPr/>
          </p:nvSpPr>
          <p:spPr bwMode="auto">
            <a:xfrm>
              <a:off x="748" y="3702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</a:t>
              </a:r>
              <a:r>
                <a:rPr lang="es-PE" sz="1800"/>
                <a:t>a                b       +</a:t>
              </a:r>
              <a:r>
                <a:rPr lang="es-PE" sz="1800">
                  <a:sym typeface="Symbol" panose="05050102010706020507" pitchFamily="18" charset="2"/>
                </a:rPr>
                <a:t></a:t>
              </a:r>
              <a:r>
                <a:rPr lang="es-PE" sz="1800"/>
                <a:t>        </a:t>
              </a:r>
              <a:endParaRPr lang="es-ES" sz="1800"/>
            </a:p>
          </p:txBody>
        </p:sp>
        <p:sp>
          <p:nvSpPr>
            <p:cNvPr id="7181" name="Text Box 33"/>
            <p:cNvSpPr txBox="1">
              <a:spLocks noChangeArrowheads="1"/>
            </p:cNvSpPr>
            <p:nvPr/>
          </p:nvSpPr>
          <p:spPr bwMode="auto">
            <a:xfrm>
              <a:off x="2744" y="3385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 a; b         a  x   b</a:t>
              </a:r>
            </a:p>
          </p:txBody>
        </p:sp>
        <p:sp>
          <p:nvSpPr>
            <p:cNvPr id="7182" name="Text Box 56"/>
            <p:cNvSpPr txBox="1">
              <a:spLocks noChangeArrowheads="1"/>
            </p:cNvSpPr>
            <p:nvPr/>
          </p:nvSpPr>
          <p:spPr bwMode="auto">
            <a:xfrm>
              <a:off x="1519" y="347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</p:grp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1847851" y="4508501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Gráficamente:</a:t>
            </a:r>
            <a:endParaRPr lang="es-ES" sz="2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1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/>
      <p:bldP spid="6167" grpId="0"/>
      <p:bldP spid="6189" grpId="0"/>
      <p:bldP spid="6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66989" y="2276476"/>
            <a:ext cx="7127875" cy="942975"/>
            <a:chOff x="657" y="1661"/>
            <a:chExt cx="4490" cy="594"/>
          </a:xfrm>
        </p:grpSpPr>
        <p:sp>
          <p:nvSpPr>
            <p:cNvPr id="8207" name="Freeform 5"/>
            <p:cNvSpPr>
              <a:spLocks/>
            </p:cNvSpPr>
            <p:nvPr/>
          </p:nvSpPr>
          <p:spPr bwMode="auto">
            <a:xfrm>
              <a:off x="825" y="2026"/>
              <a:ext cx="1554" cy="1"/>
            </a:xfrm>
            <a:custGeom>
              <a:avLst/>
              <a:gdLst>
                <a:gd name="T0" fmla="*/ 0 w 1554"/>
                <a:gd name="T1" fmla="*/ 0 h 1"/>
                <a:gd name="T2" fmla="*/ 1554 w 1554"/>
                <a:gd name="T3" fmla="*/ 0 h 1"/>
                <a:gd name="T4" fmla="*/ 0 60000 65536"/>
                <a:gd name="T5" fmla="*/ 0 60000 65536"/>
                <a:gd name="T6" fmla="*/ 0 w 1554"/>
                <a:gd name="T7" fmla="*/ 0 h 1"/>
                <a:gd name="T8" fmla="*/ 1554 w 155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54" h="1">
                  <a:moveTo>
                    <a:pt x="0" y="0"/>
                  </a:moveTo>
                  <a:lnTo>
                    <a:pt x="15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208" name="Rectangle 6"/>
            <p:cNvSpPr>
              <a:spLocks noChangeArrowheads="1"/>
            </p:cNvSpPr>
            <p:nvPr/>
          </p:nvSpPr>
          <p:spPr bwMode="auto">
            <a:xfrm>
              <a:off x="1201" y="1706"/>
              <a:ext cx="726" cy="3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8209" name="Oval 7"/>
            <p:cNvSpPr>
              <a:spLocks noChangeArrowheads="1"/>
            </p:cNvSpPr>
            <p:nvPr/>
          </p:nvSpPr>
          <p:spPr bwMode="auto">
            <a:xfrm flipH="1" flipV="1">
              <a:off x="1156" y="1661"/>
              <a:ext cx="90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8210" name="Oval 8"/>
            <p:cNvSpPr>
              <a:spLocks noChangeArrowheads="1"/>
            </p:cNvSpPr>
            <p:nvPr/>
          </p:nvSpPr>
          <p:spPr bwMode="auto">
            <a:xfrm flipV="1">
              <a:off x="1882" y="1661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8211" name="Text Box 9"/>
            <p:cNvSpPr txBox="1">
              <a:spLocks noChangeArrowheads="1"/>
            </p:cNvSpPr>
            <p:nvPr/>
          </p:nvSpPr>
          <p:spPr bwMode="auto">
            <a:xfrm>
              <a:off x="657" y="2024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 </a:t>
              </a:r>
              <a:r>
                <a:rPr lang="es-PE" sz="1800"/>
                <a:t>a                b       +</a:t>
              </a:r>
              <a:r>
                <a:rPr lang="es-PE" sz="1800">
                  <a:sym typeface="Symbol" panose="05050102010706020507" pitchFamily="18" charset="2"/>
                </a:rPr>
                <a:t></a:t>
              </a:r>
              <a:r>
                <a:rPr lang="es-PE" sz="1800"/>
                <a:t>        </a:t>
              </a:r>
              <a:endParaRPr lang="es-ES" sz="1800"/>
            </a:p>
          </p:txBody>
        </p:sp>
        <p:sp>
          <p:nvSpPr>
            <p:cNvPr id="8212" name="Text Box 10"/>
            <p:cNvSpPr txBox="1">
              <a:spLocks noChangeArrowheads="1"/>
            </p:cNvSpPr>
            <p:nvPr/>
          </p:nvSpPr>
          <p:spPr bwMode="auto">
            <a:xfrm>
              <a:off x="1474" y="1797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  <p:sp>
          <p:nvSpPr>
            <p:cNvPr id="8213" name="Text Box 11"/>
            <p:cNvSpPr txBox="1">
              <a:spLocks noChangeArrowheads="1"/>
            </p:cNvSpPr>
            <p:nvPr/>
          </p:nvSpPr>
          <p:spPr bwMode="auto">
            <a:xfrm>
              <a:off x="2698" y="1752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 a; b      a &lt;  x  &lt; b</a:t>
              </a:r>
            </a:p>
          </p:txBody>
        </p:sp>
      </p:grp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847850" y="476250"/>
            <a:ext cx="88201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b="1" i="1">
                <a:solidFill>
                  <a:srgbClr val="008E00"/>
                </a:solidFill>
              </a:rPr>
              <a:t>2. Intervalo abierto</a:t>
            </a:r>
            <a:r>
              <a:rPr lang="es-PE" sz="2000"/>
              <a:t>.- Es aquel que </a:t>
            </a:r>
            <a:r>
              <a:rPr lang="es-PE" sz="2000" u="sng"/>
              <a:t>no incluye a los extremos</a:t>
            </a:r>
            <a:r>
              <a:rPr lang="es-PE" sz="2000"/>
              <a:t>, se denota por </a:t>
            </a:r>
            <a:r>
              <a:rPr lang="es-PE" sz="2000">
                <a:sym typeface="Symbol" panose="05050102010706020507" pitchFamily="18" charset="2"/>
              </a:rPr>
              <a:t>a; b</a:t>
            </a:r>
            <a:r>
              <a:rPr lang="es-PE" sz="2000"/>
              <a:t>, es decir: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400"/>
              <a:t>                               </a:t>
            </a:r>
            <a:r>
              <a:rPr lang="es-PE" sz="2400">
                <a:sym typeface="Symbol" panose="05050102010706020507" pitchFamily="18" charset="2"/>
              </a:rPr>
              <a:t></a:t>
            </a:r>
            <a:r>
              <a:rPr lang="es-PE" sz="2400"/>
              <a:t> a, b </a:t>
            </a:r>
            <a:r>
              <a:rPr lang="es-PE" sz="2400">
                <a:sym typeface="Symbol" panose="05050102010706020507" pitchFamily="18" charset="2"/>
              </a:rPr>
              <a:t></a:t>
            </a:r>
            <a:r>
              <a:rPr lang="es-PE" sz="2400"/>
              <a:t> = { x </a:t>
            </a:r>
            <a:r>
              <a:rPr lang="es-PE" sz="2400">
                <a:sym typeface="Symbol" panose="05050102010706020507" pitchFamily="18" charset="2"/>
              </a:rPr>
              <a:t></a:t>
            </a:r>
            <a:r>
              <a:rPr lang="es-PE" sz="2400"/>
              <a:t> </a:t>
            </a:r>
            <a:r>
              <a:rPr lang="es-PE" sz="2400">
                <a:latin typeface="Times New Roman" panose="02020603050405020304" pitchFamily="18" charset="0"/>
              </a:rPr>
              <a:t>R</a:t>
            </a:r>
            <a:r>
              <a:rPr lang="es-PE" sz="2400"/>
              <a:t> / a </a:t>
            </a:r>
            <a:r>
              <a:rPr lang="es-PE" sz="2400">
                <a:sym typeface="Symbol" panose="05050102010706020507" pitchFamily="18" charset="2"/>
              </a:rPr>
              <a:t>&lt;</a:t>
            </a:r>
            <a:r>
              <a:rPr lang="es-PE" sz="2400"/>
              <a:t> x </a:t>
            </a:r>
            <a:r>
              <a:rPr lang="es-PE" sz="2400">
                <a:sym typeface="Symbol" panose="05050102010706020507" pitchFamily="18" charset="2"/>
              </a:rPr>
              <a:t>&lt;</a:t>
            </a:r>
            <a:r>
              <a:rPr lang="es-PE" sz="2400"/>
              <a:t> b }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919289" y="1773239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Gráficamente:</a:t>
            </a:r>
            <a:endParaRPr lang="es-ES" sz="2000" b="1">
              <a:solidFill>
                <a:srgbClr val="0000FF"/>
              </a:solidFill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847850" y="3716338"/>
            <a:ext cx="88201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b="1" i="1">
                <a:solidFill>
                  <a:srgbClr val="008E00"/>
                </a:solidFill>
              </a:rPr>
              <a:t>3. Intervalo semiabierto o semicerrado</a:t>
            </a:r>
            <a:r>
              <a:rPr lang="es-PE" sz="2000"/>
              <a:t>.- Es aquel que </a:t>
            </a:r>
            <a:r>
              <a:rPr lang="es-PE" sz="2000" u="sng"/>
              <a:t>no incluye a un extremo y al otro sí</a:t>
            </a:r>
            <a:r>
              <a:rPr lang="es-PE" sz="2000"/>
              <a:t>, pueden ser: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400"/>
              <a:t>             </a:t>
            </a:r>
            <a:r>
              <a:rPr lang="es-PE" sz="2400">
                <a:sym typeface="Symbol" panose="05050102010706020507" pitchFamily="18" charset="2"/>
              </a:rPr>
              <a:t></a:t>
            </a:r>
            <a:r>
              <a:rPr lang="es-PE" sz="2400"/>
              <a:t> a, b </a:t>
            </a:r>
            <a:r>
              <a:rPr lang="es-PE" sz="2400">
                <a:sym typeface="Symbol" panose="05050102010706020507" pitchFamily="18" charset="2"/>
              </a:rPr>
              <a:t></a:t>
            </a:r>
            <a:r>
              <a:rPr lang="es-PE" sz="2400"/>
              <a:t> = { x </a:t>
            </a:r>
            <a:r>
              <a:rPr lang="es-PE" sz="2400">
                <a:sym typeface="Symbol" panose="05050102010706020507" pitchFamily="18" charset="2"/>
              </a:rPr>
              <a:t></a:t>
            </a:r>
            <a:r>
              <a:rPr lang="es-PE" sz="2400"/>
              <a:t> </a:t>
            </a:r>
            <a:r>
              <a:rPr lang="es-PE" sz="2400">
                <a:latin typeface="Times New Roman" panose="02020603050405020304" pitchFamily="18" charset="0"/>
              </a:rPr>
              <a:t>R</a:t>
            </a:r>
            <a:r>
              <a:rPr lang="es-PE" sz="2400"/>
              <a:t> / a </a:t>
            </a:r>
            <a:r>
              <a:rPr lang="es-PE" sz="2400">
                <a:sym typeface="Symbol" panose="05050102010706020507" pitchFamily="18" charset="2"/>
              </a:rPr>
              <a:t>&lt;</a:t>
            </a:r>
            <a:r>
              <a:rPr lang="es-PE" sz="2400"/>
              <a:t> x </a:t>
            </a:r>
            <a:r>
              <a:rPr lang="es-PE" sz="2400">
                <a:sym typeface="Symbol" panose="05050102010706020507" pitchFamily="18" charset="2"/>
              </a:rPr>
              <a:t></a:t>
            </a:r>
            <a:r>
              <a:rPr lang="es-PE" sz="2400"/>
              <a:t> b }</a:t>
            </a:r>
            <a:r>
              <a:rPr lang="es-PE" sz="2000"/>
              <a:t>   (semiabierto por la izquierda)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919289" y="5013326"/>
            <a:ext cx="7775575" cy="1446213"/>
            <a:chOff x="249" y="3249"/>
            <a:chExt cx="4898" cy="911"/>
          </a:xfrm>
        </p:grpSpPr>
        <p:sp>
          <p:nvSpPr>
            <p:cNvPr id="8199" name="Freeform 19"/>
            <p:cNvSpPr>
              <a:spLocks/>
            </p:cNvSpPr>
            <p:nvPr/>
          </p:nvSpPr>
          <p:spPr bwMode="auto">
            <a:xfrm>
              <a:off x="825" y="3931"/>
              <a:ext cx="1554" cy="1"/>
            </a:xfrm>
            <a:custGeom>
              <a:avLst/>
              <a:gdLst>
                <a:gd name="T0" fmla="*/ 0 w 1554"/>
                <a:gd name="T1" fmla="*/ 0 h 1"/>
                <a:gd name="T2" fmla="*/ 1554 w 1554"/>
                <a:gd name="T3" fmla="*/ 0 h 1"/>
                <a:gd name="T4" fmla="*/ 0 60000 65536"/>
                <a:gd name="T5" fmla="*/ 0 60000 65536"/>
                <a:gd name="T6" fmla="*/ 0 w 1554"/>
                <a:gd name="T7" fmla="*/ 0 h 1"/>
                <a:gd name="T8" fmla="*/ 1554 w 155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54" h="1">
                  <a:moveTo>
                    <a:pt x="0" y="0"/>
                  </a:moveTo>
                  <a:lnTo>
                    <a:pt x="15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200" name="Rectangle 20"/>
            <p:cNvSpPr>
              <a:spLocks noChangeArrowheads="1"/>
            </p:cNvSpPr>
            <p:nvPr/>
          </p:nvSpPr>
          <p:spPr bwMode="auto">
            <a:xfrm>
              <a:off x="1201" y="3611"/>
              <a:ext cx="726" cy="3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8201" name="Oval 21"/>
            <p:cNvSpPr>
              <a:spLocks noChangeArrowheads="1"/>
            </p:cNvSpPr>
            <p:nvPr/>
          </p:nvSpPr>
          <p:spPr bwMode="auto">
            <a:xfrm flipH="1" flipV="1">
              <a:off x="1156" y="3566"/>
              <a:ext cx="90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8202" name="Oval 22"/>
            <p:cNvSpPr>
              <a:spLocks noChangeArrowheads="1"/>
            </p:cNvSpPr>
            <p:nvPr/>
          </p:nvSpPr>
          <p:spPr bwMode="auto">
            <a:xfrm flipV="1">
              <a:off x="1882" y="3566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8203" name="Text Box 23"/>
            <p:cNvSpPr txBox="1">
              <a:spLocks noChangeArrowheads="1"/>
            </p:cNvSpPr>
            <p:nvPr/>
          </p:nvSpPr>
          <p:spPr bwMode="auto">
            <a:xfrm>
              <a:off x="657" y="392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 </a:t>
              </a:r>
              <a:r>
                <a:rPr lang="es-PE" sz="1800"/>
                <a:t>a                b       +</a:t>
              </a:r>
              <a:r>
                <a:rPr lang="es-PE" sz="1800">
                  <a:sym typeface="Symbol" panose="05050102010706020507" pitchFamily="18" charset="2"/>
                </a:rPr>
                <a:t></a:t>
              </a:r>
              <a:r>
                <a:rPr lang="es-PE" sz="1800"/>
                <a:t>        </a:t>
              </a:r>
              <a:endParaRPr lang="es-ES" sz="1800"/>
            </a:p>
          </p:txBody>
        </p:sp>
        <p:sp>
          <p:nvSpPr>
            <p:cNvPr id="8204" name="Text Box 24"/>
            <p:cNvSpPr txBox="1">
              <a:spLocks noChangeArrowheads="1"/>
            </p:cNvSpPr>
            <p:nvPr/>
          </p:nvSpPr>
          <p:spPr bwMode="auto">
            <a:xfrm>
              <a:off x="1474" y="370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  <p:sp>
          <p:nvSpPr>
            <p:cNvPr id="8205" name="Text Box 25"/>
            <p:cNvSpPr txBox="1">
              <a:spLocks noChangeArrowheads="1"/>
            </p:cNvSpPr>
            <p:nvPr/>
          </p:nvSpPr>
          <p:spPr bwMode="auto">
            <a:xfrm>
              <a:off x="2698" y="3657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 a; b       a &lt;  x   b</a:t>
              </a:r>
            </a:p>
          </p:txBody>
        </p:sp>
        <p:sp>
          <p:nvSpPr>
            <p:cNvPr id="8206" name="Text Box 27"/>
            <p:cNvSpPr txBox="1">
              <a:spLocks noChangeArrowheads="1"/>
            </p:cNvSpPr>
            <p:nvPr/>
          </p:nvSpPr>
          <p:spPr bwMode="auto">
            <a:xfrm>
              <a:off x="249" y="3249"/>
              <a:ext cx="1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000"/>
                <a:t>Gráficamente:</a:t>
              </a:r>
              <a:endParaRPr lang="es-ES" sz="2000" b="1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9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401" grpId="0"/>
      <p:bldP spid="16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424113" y="333375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400">
                <a:sym typeface="Symbol" panose="05050102010706020507" pitchFamily="18" charset="2"/>
              </a:rPr>
              <a:t></a:t>
            </a:r>
            <a:r>
              <a:rPr lang="es-PE" sz="2400"/>
              <a:t> a, b </a:t>
            </a:r>
            <a:r>
              <a:rPr lang="es-PE" sz="2400">
                <a:sym typeface="Symbol" panose="05050102010706020507" pitchFamily="18" charset="2"/>
              </a:rPr>
              <a:t></a:t>
            </a:r>
            <a:r>
              <a:rPr lang="es-PE" sz="2400"/>
              <a:t> = { x </a:t>
            </a:r>
            <a:r>
              <a:rPr lang="es-PE" sz="2400">
                <a:sym typeface="Symbol" panose="05050102010706020507" pitchFamily="18" charset="2"/>
              </a:rPr>
              <a:t></a:t>
            </a:r>
            <a:r>
              <a:rPr lang="es-PE" sz="2400"/>
              <a:t> </a:t>
            </a:r>
            <a:r>
              <a:rPr lang="es-PE" sz="2400">
                <a:latin typeface="Times New Roman" panose="02020603050405020304" pitchFamily="18" charset="0"/>
              </a:rPr>
              <a:t>R</a:t>
            </a:r>
            <a:r>
              <a:rPr lang="es-PE" sz="2400"/>
              <a:t> / a </a:t>
            </a:r>
            <a:r>
              <a:rPr lang="es-PE" sz="2400">
                <a:sym typeface="Symbol" panose="05050102010706020507" pitchFamily="18" charset="2"/>
              </a:rPr>
              <a:t></a:t>
            </a:r>
            <a:r>
              <a:rPr lang="es-PE" sz="2400"/>
              <a:t> x </a:t>
            </a:r>
            <a:r>
              <a:rPr lang="es-PE" sz="2400">
                <a:sym typeface="Symbol" panose="05050102010706020507" pitchFamily="18" charset="2"/>
              </a:rPr>
              <a:t>&lt;</a:t>
            </a:r>
            <a:r>
              <a:rPr lang="es-PE" sz="2400"/>
              <a:t> b }   </a:t>
            </a:r>
            <a:r>
              <a:rPr lang="es-PE" sz="2000"/>
              <a:t>(semiabierto por la derecha)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135189" y="981076"/>
            <a:ext cx="7775575" cy="1446213"/>
            <a:chOff x="249" y="3249"/>
            <a:chExt cx="4898" cy="911"/>
          </a:xfrm>
        </p:grpSpPr>
        <p:sp>
          <p:nvSpPr>
            <p:cNvPr id="9229" name="Freeform 35"/>
            <p:cNvSpPr>
              <a:spLocks/>
            </p:cNvSpPr>
            <p:nvPr/>
          </p:nvSpPr>
          <p:spPr bwMode="auto">
            <a:xfrm>
              <a:off x="825" y="3931"/>
              <a:ext cx="1554" cy="1"/>
            </a:xfrm>
            <a:custGeom>
              <a:avLst/>
              <a:gdLst>
                <a:gd name="T0" fmla="*/ 0 w 1554"/>
                <a:gd name="T1" fmla="*/ 0 h 1"/>
                <a:gd name="T2" fmla="*/ 1554 w 1554"/>
                <a:gd name="T3" fmla="*/ 0 h 1"/>
                <a:gd name="T4" fmla="*/ 0 60000 65536"/>
                <a:gd name="T5" fmla="*/ 0 60000 65536"/>
                <a:gd name="T6" fmla="*/ 0 w 1554"/>
                <a:gd name="T7" fmla="*/ 0 h 1"/>
                <a:gd name="T8" fmla="*/ 1554 w 155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54" h="1">
                  <a:moveTo>
                    <a:pt x="0" y="0"/>
                  </a:moveTo>
                  <a:lnTo>
                    <a:pt x="15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9230" name="Rectangle 36"/>
            <p:cNvSpPr>
              <a:spLocks noChangeArrowheads="1"/>
            </p:cNvSpPr>
            <p:nvPr/>
          </p:nvSpPr>
          <p:spPr bwMode="auto">
            <a:xfrm>
              <a:off x="1201" y="3611"/>
              <a:ext cx="726" cy="3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9231" name="Oval 37"/>
            <p:cNvSpPr>
              <a:spLocks noChangeArrowheads="1"/>
            </p:cNvSpPr>
            <p:nvPr/>
          </p:nvSpPr>
          <p:spPr bwMode="auto">
            <a:xfrm flipH="1" flipV="1">
              <a:off x="1156" y="3566"/>
              <a:ext cx="90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9232" name="Oval 38"/>
            <p:cNvSpPr>
              <a:spLocks noChangeArrowheads="1"/>
            </p:cNvSpPr>
            <p:nvPr/>
          </p:nvSpPr>
          <p:spPr bwMode="auto">
            <a:xfrm flipV="1">
              <a:off x="1882" y="3566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9233" name="Text Box 39"/>
            <p:cNvSpPr txBox="1">
              <a:spLocks noChangeArrowheads="1"/>
            </p:cNvSpPr>
            <p:nvPr/>
          </p:nvSpPr>
          <p:spPr bwMode="auto">
            <a:xfrm>
              <a:off x="657" y="392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 </a:t>
              </a:r>
              <a:r>
                <a:rPr lang="es-PE" sz="1800"/>
                <a:t>a                b       +</a:t>
              </a:r>
              <a:r>
                <a:rPr lang="es-PE" sz="1800">
                  <a:sym typeface="Symbol" panose="05050102010706020507" pitchFamily="18" charset="2"/>
                </a:rPr>
                <a:t></a:t>
              </a:r>
              <a:r>
                <a:rPr lang="es-PE" sz="1800"/>
                <a:t>        </a:t>
              </a:r>
              <a:endParaRPr lang="es-ES" sz="1800"/>
            </a:p>
          </p:txBody>
        </p:sp>
        <p:sp>
          <p:nvSpPr>
            <p:cNvPr id="9234" name="Text Box 40"/>
            <p:cNvSpPr txBox="1">
              <a:spLocks noChangeArrowheads="1"/>
            </p:cNvSpPr>
            <p:nvPr/>
          </p:nvSpPr>
          <p:spPr bwMode="auto">
            <a:xfrm>
              <a:off x="1474" y="3702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  <p:sp>
          <p:nvSpPr>
            <p:cNvPr id="9235" name="Text Box 41"/>
            <p:cNvSpPr txBox="1">
              <a:spLocks noChangeArrowheads="1"/>
            </p:cNvSpPr>
            <p:nvPr/>
          </p:nvSpPr>
          <p:spPr bwMode="auto">
            <a:xfrm>
              <a:off x="2698" y="3657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 a; b       a   x  &lt; b</a:t>
              </a:r>
            </a:p>
          </p:txBody>
        </p:sp>
        <p:sp>
          <p:nvSpPr>
            <p:cNvPr id="9236" name="Text Box 42"/>
            <p:cNvSpPr txBox="1">
              <a:spLocks noChangeArrowheads="1"/>
            </p:cNvSpPr>
            <p:nvPr/>
          </p:nvSpPr>
          <p:spPr bwMode="auto">
            <a:xfrm>
              <a:off x="249" y="3249"/>
              <a:ext cx="1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000"/>
                <a:t>Gráficamente:</a:t>
              </a:r>
              <a:endParaRPr lang="es-ES" sz="2000" b="1">
                <a:solidFill>
                  <a:srgbClr val="0000FF"/>
                </a:solidFill>
              </a:endParaRPr>
            </a:p>
          </p:txBody>
        </p:sp>
      </p:grp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1992313" y="2708276"/>
            <a:ext cx="84248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 b="1">
                <a:solidFill>
                  <a:srgbClr val="0000FF"/>
                </a:solidFill>
              </a:rPr>
              <a:t>INTERVALOS NO ACOTADOS</a:t>
            </a:r>
            <a:endParaRPr lang="es-PE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000"/>
              <a:t>Son aquellos que tiene un extremo ideal</a:t>
            </a:r>
            <a:r>
              <a:rPr lang="es-PE" sz="2000">
                <a:sym typeface="Symbol" panose="05050102010706020507" pitchFamily="18" charset="2"/>
              </a:rPr>
              <a:t>, es decir se extienden en forma infinita por la derecha (+) o por la izquierda  (</a:t>
            </a:r>
            <a:r>
              <a:rPr lang="es-PE" sz="2000" b="1">
                <a:sym typeface="Symbol" panose="05050102010706020507" pitchFamily="18" charset="2"/>
              </a:rPr>
              <a:t></a:t>
            </a:r>
            <a:r>
              <a:rPr lang="es-PE" sz="2000">
                <a:sym typeface="Symbol" panose="05050102010706020507" pitchFamily="18" charset="2"/>
              </a:rPr>
              <a:t>).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51088" y="5157789"/>
            <a:ext cx="7345362" cy="942975"/>
            <a:chOff x="521" y="3249"/>
            <a:chExt cx="4627" cy="594"/>
          </a:xfrm>
        </p:grpSpPr>
        <p:sp>
          <p:nvSpPr>
            <p:cNvPr id="9223" name="Text Box 45"/>
            <p:cNvSpPr txBox="1">
              <a:spLocks noChangeArrowheads="1"/>
            </p:cNvSpPr>
            <p:nvPr/>
          </p:nvSpPr>
          <p:spPr bwMode="auto">
            <a:xfrm>
              <a:off x="2699" y="3339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 a; +       x   a</a:t>
              </a:r>
            </a:p>
          </p:txBody>
        </p:sp>
        <p:sp>
          <p:nvSpPr>
            <p:cNvPr id="9224" name="Freeform 47"/>
            <p:cNvSpPr>
              <a:spLocks/>
            </p:cNvSpPr>
            <p:nvPr/>
          </p:nvSpPr>
          <p:spPr bwMode="auto">
            <a:xfrm>
              <a:off x="1382" y="3294"/>
              <a:ext cx="873" cy="318"/>
            </a:xfrm>
            <a:custGeom>
              <a:avLst/>
              <a:gdLst>
                <a:gd name="T0" fmla="*/ 858 w 873"/>
                <a:gd name="T1" fmla="*/ 318 h 318"/>
                <a:gd name="T2" fmla="*/ 0 w 873"/>
                <a:gd name="T3" fmla="*/ 318 h 318"/>
                <a:gd name="T4" fmla="*/ 2 w 873"/>
                <a:gd name="T5" fmla="*/ 0 h 318"/>
                <a:gd name="T6" fmla="*/ 873 w 873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3"/>
                <a:gd name="T13" fmla="*/ 0 h 318"/>
                <a:gd name="T14" fmla="*/ 873 w 873"/>
                <a:gd name="T15" fmla="*/ 318 h 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3" h="318">
                  <a:moveTo>
                    <a:pt x="858" y="318"/>
                  </a:moveTo>
                  <a:lnTo>
                    <a:pt x="0" y="318"/>
                  </a:lnTo>
                  <a:lnTo>
                    <a:pt x="2" y="0"/>
                  </a:lnTo>
                  <a:lnTo>
                    <a:pt x="873" y="0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25" name="Oval 48"/>
            <p:cNvSpPr>
              <a:spLocks noChangeArrowheads="1"/>
            </p:cNvSpPr>
            <p:nvPr/>
          </p:nvSpPr>
          <p:spPr bwMode="auto">
            <a:xfrm flipH="1" flipV="1">
              <a:off x="1338" y="3249"/>
              <a:ext cx="90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9226" name="Text Box 49"/>
            <p:cNvSpPr txBox="1">
              <a:spLocks noChangeArrowheads="1"/>
            </p:cNvSpPr>
            <p:nvPr/>
          </p:nvSpPr>
          <p:spPr bwMode="auto">
            <a:xfrm>
              <a:off x="1655" y="33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  <p:sp>
          <p:nvSpPr>
            <p:cNvPr id="9227" name="Text Box 50"/>
            <p:cNvSpPr txBox="1">
              <a:spLocks noChangeArrowheads="1"/>
            </p:cNvSpPr>
            <p:nvPr/>
          </p:nvSpPr>
          <p:spPr bwMode="auto">
            <a:xfrm>
              <a:off x="521" y="3612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        </a:t>
              </a:r>
              <a:r>
                <a:rPr lang="es-PE" sz="1800"/>
                <a:t>a                 +</a:t>
              </a:r>
              <a:r>
                <a:rPr lang="es-PE" sz="1800">
                  <a:sym typeface="Symbol" panose="05050102010706020507" pitchFamily="18" charset="2"/>
                </a:rPr>
                <a:t></a:t>
              </a:r>
              <a:r>
                <a:rPr lang="es-PE" sz="1800"/>
                <a:t>        </a:t>
              </a:r>
              <a:endParaRPr lang="es-ES" sz="1800"/>
            </a:p>
          </p:txBody>
        </p:sp>
        <p:sp>
          <p:nvSpPr>
            <p:cNvPr id="9228" name="Freeform 51"/>
            <p:cNvSpPr>
              <a:spLocks/>
            </p:cNvSpPr>
            <p:nvPr/>
          </p:nvSpPr>
          <p:spPr bwMode="auto">
            <a:xfrm flipV="1">
              <a:off x="703" y="3567"/>
              <a:ext cx="1543" cy="44"/>
            </a:xfrm>
            <a:custGeom>
              <a:avLst/>
              <a:gdLst>
                <a:gd name="T0" fmla="*/ 0 w 1860"/>
                <a:gd name="T1" fmla="*/ 0 h 1"/>
                <a:gd name="T2" fmla="*/ 1062 w 1860"/>
                <a:gd name="T3" fmla="*/ 0 h 1"/>
                <a:gd name="T4" fmla="*/ 0 60000 65536"/>
                <a:gd name="T5" fmla="*/ 0 60000 65536"/>
                <a:gd name="T6" fmla="*/ 0 w 1860"/>
                <a:gd name="T7" fmla="*/ 0 h 1"/>
                <a:gd name="T8" fmla="*/ 1860 w 18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3216276" y="4076700"/>
            <a:ext cx="5256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400">
                <a:sym typeface="Symbol" panose="05050102010706020507" pitchFamily="18" charset="2"/>
              </a:rPr>
              <a:t>	</a:t>
            </a:r>
            <a:r>
              <a:rPr lang="es-PE" sz="2400"/>
              <a:t> a, +</a:t>
            </a:r>
            <a:r>
              <a:rPr lang="es-PE" sz="2400">
                <a:sym typeface="Symbol" panose="05050102010706020507" pitchFamily="18" charset="2"/>
              </a:rPr>
              <a:t></a:t>
            </a:r>
            <a:r>
              <a:rPr lang="es-PE" sz="2400"/>
              <a:t> </a:t>
            </a:r>
            <a:r>
              <a:rPr lang="es-PE" sz="2400">
                <a:sym typeface="Symbol" panose="05050102010706020507" pitchFamily="18" charset="2"/>
              </a:rPr>
              <a:t></a:t>
            </a:r>
            <a:r>
              <a:rPr lang="es-PE" sz="2400"/>
              <a:t> = { x </a:t>
            </a:r>
            <a:r>
              <a:rPr lang="es-PE" sz="2400">
                <a:sym typeface="Symbol" panose="05050102010706020507" pitchFamily="18" charset="2"/>
              </a:rPr>
              <a:t></a:t>
            </a:r>
            <a:r>
              <a:rPr lang="es-PE" sz="2400"/>
              <a:t> </a:t>
            </a:r>
            <a:r>
              <a:rPr lang="es-PE" sz="2400">
                <a:latin typeface="Times New Roman" panose="02020603050405020304" pitchFamily="18" charset="0"/>
              </a:rPr>
              <a:t>R</a:t>
            </a:r>
            <a:r>
              <a:rPr lang="es-PE" sz="2400"/>
              <a:t> / x </a:t>
            </a:r>
            <a:r>
              <a:rPr lang="es-PE" sz="2400">
                <a:sym typeface="Symbol" panose="05050102010706020507" pitchFamily="18" charset="2"/>
              </a:rPr>
              <a:t> a</a:t>
            </a:r>
            <a:r>
              <a:rPr lang="es-PE" sz="2400"/>
              <a:t>  }   </a:t>
            </a:r>
          </a:p>
        </p:txBody>
      </p:sp>
    </p:spTree>
    <p:extLst>
      <p:ext uri="{BB962C8B-B14F-4D97-AF65-F5344CB8AC3E}">
        <p14:creationId xmlns:p14="http://schemas.microsoft.com/office/powerpoint/2010/main" val="36077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/>
      <p:bldP spid="11307" grpId="0"/>
      <p:bldP spid="113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640013" y="620713"/>
            <a:ext cx="6769100" cy="1446212"/>
            <a:chOff x="703" y="391"/>
            <a:chExt cx="4264" cy="911"/>
          </a:xfrm>
        </p:grpSpPr>
        <p:sp>
          <p:nvSpPr>
            <p:cNvPr id="10258" name="Text Box 21"/>
            <p:cNvSpPr txBox="1">
              <a:spLocks noChangeArrowheads="1"/>
            </p:cNvSpPr>
            <p:nvPr/>
          </p:nvSpPr>
          <p:spPr bwMode="auto">
            <a:xfrm>
              <a:off x="2789" y="800"/>
              <a:ext cx="2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  a; +       x  &gt; a</a:t>
              </a:r>
            </a:p>
          </p:txBody>
        </p:sp>
        <p:sp>
          <p:nvSpPr>
            <p:cNvPr id="10259" name="Freeform 18"/>
            <p:cNvSpPr>
              <a:spLocks/>
            </p:cNvSpPr>
            <p:nvPr/>
          </p:nvSpPr>
          <p:spPr bwMode="auto">
            <a:xfrm>
              <a:off x="1472" y="754"/>
              <a:ext cx="873" cy="318"/>
            </a:xfrm>
            <a:custGeom>
              <a:avLst/>
              <a:gdLst>
                <a:gd name="T0" fmla="*/ 858 w 873"/>
                <a:gd name="T1" fmla="*/ 318 h 318"/>
                <a:gd name="T2" fmla="*/ 0 w 873"/>
                <a:gd name="T3" fmla="*/ 318 h 318"/>
                <a:gd name="T4" fmla="*/ 2 w 873"/>
                <a:gd name="T5" fmla="*/ 0 h 318"/>
                <a:gd name="T6" fmla="*/ 873 w 873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3"/>
                <a:gd name="T13" fmla="*/ 0 h 318"/>
                <a:gd name="T14" fmla="*/ 873 w 873"/>
                <a:gd name="T15" fmla="*/ 318 h 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3" h="318">
                  <a:moveTo>
                    <a:pt x="858" y="318"/>
                  </a:moveTo>
                  <a:lnTo>
                    <a:pt x="0" y="318"/>
                  </a:lnTo>
                  <a:lnTo>
                    <a:pt x="2" y="0"/>
                  </a:lnTo>
                  <a:lnTo>
                    <a:pt x="873" y="0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746" y="846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  <p:sp>
          <p:nvSpPr>
            <p:cNvPr id="10261" name="Text Box 22"/>
            <p:cNvSpPr txBox="1">
              <a:spLocks noChangeArrowheads="1"/>
            </p:cNvSpPr>
            <p:nvPr/>
          </p:nvSpPr>
          <p:spPr bwMode="auto">
            <a:xfrm>
              <a:off x="703" y="1071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       </a:t>
              </a:r>
              <a:r>
                <a:rPr lang="es-PE" sz="1800"/>
                <a:t>a                 +</a:t>
              </a:r>
              <a:r>
                <a:rPr lang="es-PE" sz="1800">
                  <a:sym typeface="Symbol" panose="05050102010706020507" pitchFamily="18" charset="2"/>
                </a:rPr>
                <a:t></a:t>
              </a:r>
              <a:r>
                <a:rPr lang="es-PE" sz="1800"/>
                <a:t>        </a:t>
              </a:r>
              <a:endParaRPr lang="es-ES" sz="1800"/>
            </a:p>
          </p:txBody>
        </p:sp>
        <p:sp>
          <p:nvSpPr>
            <p:cNvPr id="10262" name="Freeform 23"/>
            <p:cNvSpPr>
              <a:spLocks/>
            </p:cNvSpPr>
            <p:nvPr/>
          </p:nvSpPr>
          <p:spPr bwMode="auto">
            <a:xfrm flipV="1">
              <a:off x="793" y="1026"/>
              <a:ext cx="1543" cy="44"/>
            </a:xfrm>
            <a:custGeom>
              <a:avLst/>
              <a:gdLst>
                <a:gd name="T0" fmla="*/ 0 w 1860"/>
                <a:gd name="T1" fmla="*/ 0 h 1"/>
                <a:gd name="T2" fmla="*/ 1062 w 1860"/>
                <a:gd name="T3" fmla="*/ 0 h 1"/>
                <a:gd name="T4" fmla="*/ 0 60000 65536"/>
                <a:gd name="T5" fmla="*/ 0 60000 65536"/>
                <a:gd name="T6" fmla="*/ 0 w 1860"/>
                <a:gd name="T7" fmla="*/ 0 h 1"/>
                <a:gd name="T8" fmla="*/ 1860 w 18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263" name="Oval 24"/>
            <p:cNvSpPr>
              <a:spLocks noChangeArrowheads="1"/>
            </p:cNvSpPr>
            <p:nvPr/>
          </p:nvSpPr>
          <p:spPr bwMode="auto">
            <a:xfrm flipV="1">
              <a:off x="1428" y="7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10264" name="Text Box 30"/>
            <p:cNvSpPr txBox="1">
              <a:spLocks noChangeArrowheads="1"/>
            </p:cNvSpPr>
            <p:nvPr/>
          </p:nvSpPr>
          <p:spPr bwMode="auto">
            <a:xfrm>
              <a:off x="1020" y="391"/>
              <a:ext cx="3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>
                  <a:sym typeface="Symbol" panose="05050102010706020507" pitchFamily="18" charset="2"/>
                </a:rPr>
                <a:t>	</a:t>
              </a:r>
              <a:r>
                <a:rPr lang="es-PE" sz="2400"/>
                <a:t> a, +</a:t>
              </a:r>
              <a:r>
                <a:rPr lang="es-PE" sz="2400">
                  <a:sym typeface="Symbol" panose="05050102010706020507" pitchFamily="18" charset="2"/>
                </a:rPr>
                <a:t></a:t>
              </a:r>
              <a:r>
                <a:rPr lang="es-PE" sz="2400"/>
                <a:t> </a:t>
              </a:r>
              <a:r>
                <a:rPr lang="es-PE" sz="2400">
                  <a:sym typeface="Symbol" panose="05050102010706020507" pitchFamily="18" charset="2"/>
                </a:rPr>
                <a:t></a:t>
              </a:r>
              <a:r>
                <a:rPr lang="es-PE" sz="2400"/>
                <a:t> = { x </a:t>
              </a:r>
              <a:r>
                <a:rPr lang="es-PE" sz="2400">
                  <a:sym typeface="Symbol" panose="05050102010706020507" pitchFamily="18" charset="2"/>
                </a:rPr>
                <a:t></a:t>
              </a:r>
              <a:r>
                <a:rPr lang="es-PE" sz="2400"/>
                <a:t> </a:t>
              </a:r>
              <a:r>
                <a:rPr lang="es-PE" sz="2400">
                  <a:latin typeface="Times New Roman" panose="02020603050405020304" pitchFamily="18" charset="0"/>
                </a:rPr>
                <a:t>R</a:t>
              </a:r>
              <a:r>
                <a:rPr lang="es-PE" sz="2400"/>
                <a:t> / x </a:t>
              </a:r>
              <a:r>
                <a:rPr lang="es-PE" sz="2400">
                  <a:sym typeface="Symbol" panose="05050102010706020507" pitchFamily="18" charset="2"/>
                </a:rPr>
                <a:t>&gt; a</a:t>
              </a:r>
              <a:r>
                <a:rPr lang="es-PE" sz="2400"/>
                <a:t>  }   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2495550" y="2708276"/>
            <a:ext cx="6408738" cy="1592263"/>
            <a:chOff x="612" y="1706"/>
            <a:chExt cx="4037" cy="1003"/>
          </a:xfrm>
        </p:grpSpPr>
        <p:sp>
          <p:nvSpPr>
            <p:cNvPr id="10251" name="Text Box 40"/>
            <p:cNvSpPr txBox="1">
              <a:spLocks noChangeArrowheads="1"/>
            </p:cNvSpPr>
            <p:nvPr/>
          </p:nvSpPr>
          <p:spPr bwMode="auto">
            <a:xfrm>
              <a:off x="2562" y="2160"/>
              <a:ext cx="20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/>
                <a:t>x </a:t>
              </a:r>
              <a:r>
                <a:rPr lang="es-PE" sz="2400">
                  <a:sym typeface="Symbol" panose="05050102010706020507" pitchFamily="18" charset="2"/>
                </a:rPr>
                <a:t> ; a]        x  a</a:t>
              </a:r>
            </a:p>
          </p:txBody>
        </p:sp>
        <p:sp>
          <p:nvSpPr>
            <p:cNvPr id="10252" name="Text Box 41"/>
            <p:cNvSpPr txBox="1">
              <a:spLocks noChangeArrowheads="1"/>
            </p:cNvSpPr>
            <p:nvPr/>
          </p:nvSpPr>
          <p:spPr bwMode="auto">
            <a:xfrm>
              <a:off x="612" y="2478"/>
              <a:ext cx="14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>
                  <a:sym typeface="Symbol" panose="05050102010706020507" pitchFamily="18" charset="2"/>
                </a:rPr>
                <a:t>       </a:t>
              </a:r>
              <a:r>
                <a:rPr lang="es-PE" sz="1800"/>
                <a:t>              a              </a:t>
              </a:r>
              <a:endParaRPr lang="es-ES" sz="1800"/>
            </a:p>
          </p:txBody>
        </p:sp>
        <p:sp>
          <p:nvSpPr>
            <p:cNvPr id="10253" name="Freeform 43"/>
            <p:cNvSpPr>
              <a:spLocks/>
            </p:cNvSpPr>
            <p:nvPr/>
          </p:nvSpPr>
          <p:spPr bwMode="auto">
            <a:xfrm>
              <a:off x="812" y="2163"/>
              <a:ext cx="936" cy="315"/>
            </a:xfrm>
            <a:custGeom>
              <a:avLst/>
              <a:gdLst>
                <a:gd name="T0" fmla="*/ 8 w 936"/>
                <a:gd name="T1" fmla="*/ 312 h 315"/>
                <a:gd name="T2" fmla="*/ 934 w 936"/>
                <a:gd name="T3" fmla="*/ 315 h 315"/>
                <a:gd name="T4" fmla="*/ 936 w 936"/>
                <a:gd name="T5" fmla="*/ 0 h 315"/>
                <a:gd name="T6" fmla="*/ 0 w 936"/>
                <a:gd name="T7" fmla="*/ 0 h 3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6"/>
                <a:gd name="T13" fmla="*/ 0 h 315"/>
                <a:gd name="T14" fmla="*/ 936 w 936"/>
                <a:gd name="T15" fmla="*/ 315 h 3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6" h="315">
                  <a:moveTo>
                    <a:pt x="8" y="312"/>
                  </a:moveTo>
                  <a:lnTo>
                    <a:pt x="934" y="315"/>
                  </a:lnTo>
                  <a:lnTo>
                    <a:pt x="936" y="0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0254" name="Freeform 44"/>
            <p:cNvSpPr>
              <a:spLocks/>
            </p:cNvSpPr>
            <p:nvPr/>
          </p:nvSpPr>
          <p:spPr bwMode="auto">
            <a:xfrm flipV="1">
              <a:off x="794" y="2433"/>
              <a:ext cx="1543" cy="44"/>
            </a:xfrm>
            <a:custGeom>
              <a:avLst/>
              <a:gdLst>
                <a:gd name="T0" fmla="*/ 0 w 1860"/>
                <a:gd name="T1" fmla="*/ 0 h 1"/>
                <a:gd name="T2" fmla="*/ 1062 w 1860"/>
                <a:gd name="T3" fmla="*/ 0 h 1"/>
                <a:gd name="T4" fmla="*/ 0 60000 65536"/>
                <a:gd name="T5" fmla="*/ 0 60000 65536"/>
                <a:gd name="T6" fmla="*/ 0 w 1860"/>
                <a:gd name="T7" fmla="*/ 0 h 1"/>
                <a:gd name="T8" fmla="*/ 1860 w 18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60" h="1">
                  <a:moveTo>
                    <a:pt x="0" y="0"/>
                  </a:moveTo>
                  <a:lnTo>
                    <a:pt x="18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255" name="Oval 45"/>
            <p:cNvSpPr>
              <a:spLocks noChangeArrowheads="1"/>
            </p:cNvSpPr>
            <p:nvPr/>
          </p:nvSpPr>
          <p:spPr bwMode="auto">
            <a:xfrm flipV="1">
              <a:off x="1701" y="2115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CO" sz="1800"/>
            </a:p>
          </p:txBody>
        </p:sp>
        <p:sp>
          <p:nvSpPr>
            <p:cNvPr id="10256" name="Text Box 46"/>
            <p:cNvSpPr txBox="1">
              <a:spLocks noChangeArrowheads="1"/>
            </p:cNvSpPr>
            <p:nvPr/>
          </p:nvSpPr>
          <p:spPr bwMode="auto">
            <a:xfrm>
              <a:off x="1020" y="1706"/>
              <a:ext cx="3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2400">
                  <a:sym typeface="Symbol" panose="05050102010706020507" pitchFamily="18" charset="2"/>
                </a:rPr>
                <a:t>	</a:t>
              </a:r>
              <a:r>
                <a:rPr lang="es-PE" sz="2400"/>
                <a:t> </a:t>
              </a:r>
              <a:r>
                <a:rPr lang="es-PE" sz="2400">
                  <a:sym typeface="Symbol" panose="05050102010706020507" pitchFamily="18" charset="2"/>
                </a:rPr>
                <a:t></a:t>
              </a:r>
              <a:r>
                <a:rPr lang="es-PE" sz="2400"/>
                <a:t>, a </a:t>
              </a:r>
              <a:r>
                <a:rPr lang="es-PE" sz="2400">
                  <a:sym typeface="Symbol" panose="05050102010706020507" pitchFamily="18" charset="2"/>
                </a:rPr>
                <a:t></a:t>
              </a:r>
              <a:r>
                <a:rPr lang="es-PE" sz="2400"/>
                <a:t> = { x </a:t>
              </a:r>
              <a:r>
                <a:rPr lang="es-PE" sz="2400">
                  <a:sym typeface="Symbol" panose="05050102010706020507" pitchFamily="18" charset="2"/>
                </a:rPr>
                <a:t></a:t>
              </a:r>
              <a:r>
                <a:rPr lang="es-PE" sz="2400"/>
                <a:t> </a:t>
              </a:r>
              <a:r>
                <a:rPr lang="es-PE" sz="2400">
                  <a:latin typeface="Times New Roman" panose="02020603050405020304" pitchFamily="18" charset="0"/>
                </a:rPr>
                <a:t>R</a:t>
              </a:r>
              <a:r>
                <a:rPr lang="es-PE" sz="2400"/>
                <a:t> / x </a:t>
              </a:r>
              <a:r>
                <a:rPr lang="es-PE" sz="2400">
                  <a:sym typeface="Symbol" panose="05050102010706020507" pitchFamily="18" charset="2"/>
                </a:rPr>
                <a:t> a</a:t>
              </a:r>
              <a:r>
                <a:rPr lang="es-PE" sz="2400"/>
                <a:t>  }   </a:t>
              </a:r>
            </a:p>
          </p:txBody>
        </p:sp>
        <p:sp>
          <p:nvSpPr>
            <p:cNvPr id="10257" name="Text Box 42"/>
            <p:cNvSpPr txBox="1">
              <a:spLocks noChangeArrowheads="1"/>
            </p:cNvSpPr>
            <p:nvPr/>
          </p:nvSpPr>
          <p:spPr bwMode="auto">
            <a:xfrm>
              <a:off x="1202" y="225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PE" sz="1800"/>
                <a:t>x</a:t>
              </a:r>
              <a:endParaRPr lang="es-ES" sz="1800"/>
            </a:p>
          </p:txBody>
        </p:sp>
      </p:grp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022976" y="5734050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400"/>
              <a:t>x </a:t>
            </a:r>
            <a:r>
              <a:rPr lang="es-PE" sz="2400">
                <a:sym typeface="Symbol" panose="05050102010706020507" pitchFamily="18" charset="2"/>
              </a:rPr>
              <a:t> ; a        x &lt; a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566989" y="6092826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>
                <a:sym typeface="Symbol" panose="05050102010706020507" pitchFamily="18" charset="2"/>
              </a:rPr>
              <a:t>       </a:t>
            </a:r>
            <a:r>
              <a:rPr lang="es-PE" sz="1800"/>
              <a:t>              a              </a:t>
            </a:r>
            <a:endParaRPr lang="es-ES" sz="1800"/>
          </a:p>
        </p:txBody>
      </p:sp>
      <p:sp>
        <p:nvSpPr>
          <p:cNvPr id="17445" name="Freeform 37"/>
          <p:cNvSpPr>
            <a:spLocks/>
          </p:cNvSpPr>
          <p:nvPr/>
        </p:nvSpPr>
        <p:spPr bwMode="auto">
          <a:xfrm>
            <a:off x="2884488" y="5594351"/>
            <a:ext cx="1485900" cy="500063"/>
          </a:xfrm>
          <a:custGeom>
            <a:avLst/>
            <a:gdLst>
              <a:gd name="T0" fmla="*/ 2147483646 w 936"/>
              <a:gd name="T1" fmla="*/ 2147483646 h 315"/>
              <a:gd name="T2" fmla="*/ 2147483646 w 936"/>
              <a:gd name="T3" fmla="*/ 2147483646 h 315"/>
              <a:gd name="T4" fmla="*/ 2147483646 w 936"/>
              <a:gd name="T5" fmla="*/ 0 h 315"/>
              <a:gd name="T6" fmla="*/ 0 w 936"/>
              <a:gd name="T7" fmla="*/ 0 h 315"/>
              <a:gd name="T8" fmla="*/ 0 60000 65536"/>
              <a:gd name="T9" fmla="*/ 0 60000 65536"/>
              <a:gd name="T10" fmla="*/ 0 60000 65536"/>
              <a:gd name="T11" fmla="*/ 0 60000 65536"/>
              <a:gd name="T12" fmla="*/ 0 w 936"/>
              <a:gd name="T13" fmla="*/ 0 h 315"/>
              <a:gd name="T14" fmla="*/ 936 w 936"/>
              <a:gd name="T15" fmla="*/ 315 h 3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" h="315">
                <a:moveTo>
                  <a:pt x="8" y="312"/>
                </a:moveTo>
                <a:lnTo>
                  <a:pt x="934" y="315"/>
                </a:lnTo>
                <a:lnTo>
                  <a:pt x="936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7446" name="Freeform 38"/>
          <p:cNvSpPr>
            <a:spLocks/>
          </p:cNvSpPr>
          <p:nvPr/>
        </p:nvSpPr>
        <p:spPr bwMode="auto">
          <a:xfrm flipV="1">
            <a:off x="2854326" y="6021388"/>
            <a:ext cx="2449513" cy="69850"/>
          </a:xfrm>
          <a:custGeom>
            <a:avLst/>
            <a:gdLst>
              <a:gd name="T0" fmla="*/ 0 w 1860"/>
              <a:gd name="T1" fmla="*/ 0 h 1"/>
              <a:gd name="T2" fmla="*/ 2147483646 w 1860"/>
              <a:gd name="T3" fmla="*/ 0 h 1"/>
              <a:gd name="T4" fmla="*/ 0 60000 65536"/>
              <a:gd name="T5" fmla="*/ 0 60000 65536"/>
              <a:gd name="T6" fmla="*/ 0 w 1860"/>
              <a:gd name="T7" fmla="*/ 0 h 1"/>
              <a:gd name="T8" fmla="*/ 1860 w 186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0" h="1">
                <a:moveTo>
                  <a:pt x="0" y="0"/>
                </a:moveTo>
                <a:lnTo>
                  <a:pt x="18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 flipV="1">
            <a:off x="4294189" y="5518151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O" sz="1800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357563" y="4797425"/>
            <a:ext cx="525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2400">
                <a:sym typeface="Symbol" panose="05050102010706020507" pitchFamily="18" charset="2"/>
              </a:rPr>
              <a:t>	</a:t>
            </a:r>
            <a:r>
              <a:rPr lang="es-PE" sz="2400"/>
              <a:t> </a:t>
            </a:r>
            <a:r>
              <a:rPr lang="es-PE" sz="2400">
                <a:sym typeface="Symbol" panose="05050102010706020507" pitchFamily="18" charset="2"/>
              </a:rPr>
              <a:t></a:t>
            </a:r>
            <a:r>
              <a:rPr lang="es-PE" sz="2400"/>
              <a:t>, a </a:t>
            </a:r>
            <a:r>
              <a:rPr lang="es-PE" sz="2400">
                <a:sym typeface="Symbol" panose="05050102010706020507" pitchFamily="18" charset="2"/>
              </a:rPr>
              <a:t></a:t>
            </a:r>
            <a:r>
              <a:rPr lang="es-PE" sz="2400"/>
              <a:t> = { x </a:t>
            </a:r>
            <a:r>
              <a:rPr lang="es-PE" sz="2400">
                <a:sym typeface="Symbol" panose="05050102010706020507" pitchFamily="18" charset="2"/>
              </a:rPr>
              <a:t></a:t>
            </a:r>
            <a:r>
              <a:rPr lang="es-PE" sz="2400"/>
              <a:t> </a:t>
            </a:r>
            <a:r>
              <a:rPr lang="es-PE" sz="2400">
                <a:latin typeface="Times New Roman" panose="02020603050405020304" pitchFamily="18" charset="0"/>
              </a:rPr>
              <a:t>R</a:t>
            </a:r>
            <a:r>
              <a:rPr lang="es-PE" sz="2400"/>
              <a:t> / x </a:t>
            </a:r>
            <a:r>
              <a:rPr lang="es-PE" sz="2400">
                <a:sym typeface="Symbol" panose="05050102010706020507" pitchFamily="18" charset="2"/>
              </a:rPr>
              <a:t>&lt; a</a:t>
            </a:r>
            <a:r>
              <a:rPr lang="es-PE" sz="2400"/>
              <a:t>  }  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502026" y="57324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PE" sz="1800"/>
              <a:t>x</a:t>
            </a: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7039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/>
      <p:bldP spid="17443" grpId="0"/>
      <p:bldP spid="17445" grpId="0" animBg="1"/>
      <p:bldP spid="17446" grpId="0" animBg="1"/>
      <p:bldP spid="17447" grpId="0" animBg="1"/>
      <p:bldP spid="17456" grpId="0"/>
      <p:bldP spid="174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gray">
          <a:xfrm>
            <a:off x="2459012" y="1071547"/>
            <a:ext cx="7780392" cy="519351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gray">
          <a:xfrm>
            <a:off x="2667007" y="1037142"/>
            <a:ext cx="7837441" cy="605909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2200" b="1" dirty="0">
                <a:solidFill>
                  <a:srgbClr val="FFFF00"/>
                </a:solidFill>
              </a:rPr>
              <a:t>Inecuaciones o desigualdades lineales</a:t>
            </a:r>
            <a:endParaRPr lang="es-ES" sz="2200" dirty="0">
              <a:solidFill>
                <a:srgbClr val="FFFF00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gray">
          <a:xfrm>
            <a:off x="1905940" y="1785927"/>
            <a:ext cx="8262026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es-ES" sz="4000" b="1" dirty="0"/>
              <a:t>	U</a:t>
            </a:r>
            <a:r>
              <a:rPr lang="es-ES" sz="4000" dirty="0"/>
              <a:t>na inecuación es una desigualdad en la que aparece una incógnita. Si el grado de la inecuación es uno, se dice que la inecuación es lineal.</a:t>
            </a:r>
          </a:p>
        </p:txBody>
      </p:sp>
      <p:pic>
        <p:nvPicPr>
          <p:cNvPr id="14340" name="Picture 4" descr="linea animada bomb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6" y="6286520"/>
            <a:ext cx="8358246" cy="272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2900715"/>
      </p:ext>
    </p:extLst>
  </p:cSld>
  <p:clrMapOvr>
    <a:masterClrMapping/>
  </p:clrMapOvr>
  <p:transition advTm="6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gray">
          <a:xfrm>
            <a:off x="2459012" y="1071547"/>
            <a:ext cx="7780392" cy="519351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gray">
          <a:xfrm>
            <a:off x="2667008" y="799106"/>
            <a:ext cx="7358082" cy="108198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2200" b="1" dirty="0">
                <a:solidFill>
                  <a:srgbClr val="FFFF00"/>
                </a:solidFill>
              </a:rPr>
              <a:t>Inecuaciones o desigualdades lineales</a:t>
            </a:r>
            <a:endParaRPr lang="es-ES" sz="2200" dirty="0">
              <a:solidFill>
                <a:srgbClr val="FFFF00"/>
              </a:solidFill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gray">
          <a:xfrm>
            <a:off x="1905940" y="1714488"/>
            <a:ext cx="8262026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es-ES" sz="4000" dirty="0"/>
              <a:t>	Resolver una inecuación es encontrar los valores de la incógnita para los cuales se cumple la desigualdad. La solución de una inecuación es, por lo general, un intervalo o una unión de intervalos de números reales.  </a:t>
            </a:r>
          </a:p>
        </p:txBody>
      </p:sp>
      <p:pic>
        <p:nvPicPr>
          <p:cNvPr id="14340" name="Picture 4" descr="linea animada bomb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6" y="6286520"/>
            <a:ext cx="8358246" cy="272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5883515"/>
      </p:ext>
    </p:extLst>
  </p:cSld>
  <p:clrMapOvr>
    <a:masterClrMapping/>
  </p:clrMapOvr>
  <p:transition advTm="6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24"/>
          <p:cNvSpPr>
            <a:spLocks noChangeArrowheads="1"/>
          </p:cNvSpPr>
          <p:nvPr/>
        </p:nvSpPr>
        <p:spPr bwMode="gray">
          <a:xfrm>
            <a:off x="2459012" y="1071547"/>
            <a:ext cx="7780392" cy="519351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ES"/>
          </a:p>
        </p:txBody>
      </p:sp>
      <p:sp>
        <p:nvSpPr>
          <p:cNvPr id="19" name="Oval 26"/>
          <p:cNvSpPr>
            <a:spLocks noChangeArrowheads="1"/>
          </p:cNvSpPr>
          <p:nvPr/>
        </p:nvSpPr>
        <p:spPr bwMode="gray">
          <a:xfrm>
            <a:off x="2666976" y="511698"/>
            <a:ext cx="7358082" cy="108198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2200" b="1" dirty="0">
                <a:solidFill>
                  <a:srgbClr val="FFFF00"/>
                </a:solidFill>
              </a:rPr>
              <a:t>Inecuaciones o desigualdades lineales</a:t>
            </a:r>
            <a:endParaRPr lang="es-ES" sz="2200" dirty="0">
              <a:solidFill>
                <a:srgbClr val="FFFF00"/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gray">
          <a:xfrm>
            <a:off x="1905940" y="1596458"/>
            <a:ext cx="8262026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just" fontAlgn="base"/>
            <a:r>
              <a:rPr lang="es-ES" sz="4000" dirty="0"/>
              <a:t>	Si la solución incluye algún extremo del intervalo, en la gráfica representamos dicho extremo con un círculo en negrita; en cambio, si la solución no incluye el extremo, lo representamos mediante un círculo blanco (transparente).</a:t>
            </a:r>
          </a:p>
        </p:txBody>
      </p:sp>
      <p:pic>
        <p:nvPicPr>
          <p:cNvPr id="16388" name="Picture 4" descr="linea animada hormig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76" y="428604"/>
            <a:ext cx="7643866" cy="35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4808054"/>
      </p:ext>
    </p:extLst>
  </p:cSld>
  <p:clrMapOvr>
    <a:masterClrMapping/>
  </p:clrMapOvr>
  <p:transition advTm="6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856</Words>
  <Application>Microsoft Office PowerPoint</Application>
  <PresentationFormat>Panorámica</PresentationFormat>
  <Paragraphs>109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Century Gothic</vt:lpstr>
      <vt:lpstr>Symbol</vt:lpstr>
      <vt:lpstr>Times New Roman</vt:lpstr>
      <vt:lpstr>Verdana</vt:lpstr>
      <vt:lpstr>Wingdings 3</vt:lpstr>
      <vt:lpstr>Espiral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Arocha_LITE</dc:creator>
  <cp:lastModifiedBy>Arocha_LITE</cp:lastModifiedBy>
  <cp:revision>9</cp:revision>
  <dcterms:created xsi:type="dcterms:W3CDTF">2014-08-09T23:49:36Z</dcterms:created>
  <dcterms:modified xsi:type="dcterms:W3CDTF">2014-08-10T22:34:09Z</dcterms:modified>
</cp:coreProperties>
</file>