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7086600" cy="942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CC00"/>
    <a:srgbClr val="00906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50EA4-324A-49D9-9C0C-36A95AB60A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A5839-2E96-4052-BFD6-744A62F28DC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E83F5-6759-4D89-9268-1C17E25559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0AD49-E03C-467F-B81E-090CAD1881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24F5F-C63D-40C9-8DCC-9AC0179FE73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0DFB6-0C4E-43E3-AB25-FACC133507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69E45-7526-4253-BE8C-2FC460C069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7721C-0AD6-4FB5-BB8B-3AAE86E983B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1C93C-EB43-4C66-9BE1-5ED42C9FE61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97C11-D3BA-4069-A6BB-3BD65B703AA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09001-2AE9-429E-B569-0105C004ED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408D7C-D86D-4C9D-B9F6-85690D87614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/>
          <a:lstStyle/>
          <a:p>
            <a:r>
              <a:rPr lang="es-PE" dirty="0" smtClean="0"/>
              <a:t>LA ECUACION DE LA RECTA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8215370" cy="175260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PE" sz="3600" b="1" dirty="0" smtClean="0"/>
              <a:t>Las tareas deben ser presentadas </a:t>
            </a:r>
          </a:p>
          <a:p>
            <a:r>
              <a:rPr lang="es-PE" sz="3600" b="1" dirty="0" smtClean="0"/>
              <a:t>el día  lunes 3 de agosto, en hojas cuadriculadas</a:t>
            </a:r>
            <a:endParaRPr lang="es-PE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1071546"/>
            <a:ext cx="3143272" cy="5847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sz="3200" dirty="0" smtClean="0"/>
              <a:t>Matemática 11th</a:t>
            </a:r>
            <a:endParaRPr lang="es-P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772400" cy="1470025"/>
          </a:xfrm>
        </p:spPr>
        <p:txBody>
          <a:bodyPr/>
          <a:lstStyle/>
          <a:p>
            <a:r>
              <a:rPr lang="es-ES" dirty="0"/>
              <a:t>Ecuación de la recta a partir de dos puntos del plano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1979613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547813" y="6092825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2843213" y="45815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2268538" y="48688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1258888" y="3933825"/>
            <a:ext cx="2951162" cy="1582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51275" y="393382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y=mx+n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5720" y="714357"/>
            <a:ext cx="8501122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!LEE CON MUCHA ATENCION Y LUEGO RESUELVE!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animBg="1"/>
      <p:bldP spid="4101" grpId="0" animBg="1"/>
      <p:bldP spid="4102" grpId="0" animBg="1"/>
      <p:bldP spid="4103" grpId="0" animBg="1"/>
      <p:bldP spid="4104" grpId="0" animBg="1"/>
      <p:bldP spid="4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/>
          <a:lstStyle/>
          <a:p>
            <a:r>
              <a:rPr lang="es-ES" sz="3200" b="1"/>
              <a:t>Ecuación de la recta que pasa por dos puntos</a:t>
            </a:r>
            <a:r>
              <a:rPr lang="es-ES" sz="4000"/>
              <a:t/>
            </a:r>
            <a:br>
              <a:rPr lang="es-ES" sz="4000"/>
            </a:br>
            <a:endParaRPr lang="es-E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7772400" cy="7921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 b="1"/>
              <a:t>Sean P(x</a:t>
            </a:r>
            <a:r>
              <a:rPr lang="es-ES" sz="2000" b="1" baseline="-25000"/>
              <a:t>1</a:t>
            </a:r>
            <a:r>
              <a:rPr lang="es-ES" sz="2000" b="1"/>
              <a:t> ,y</a:t>
            </a:r>
            <a:r>
              <a:rPr lang="es-ES" sz="2000" b="1" baseline="-25000"/>
              <a:t>1</a:t>
            </a:r>
            <a:r>
              <a:rPr lang="es-ES" sz="2000" b="1"/>
              <a:t>) y Q(x</a:t>
            </a:r>
            <a:r>
              <a:rPr lang="es-ES" sz="2000" b="1" baseline="-25000"/>
              <a:t>2</a:t>
            </a:r>
            <a:r>
              <a:rPr lang="es-ES" sz="2000" b="1"/>
              <a:t>  , y</a:t>
            </a:r>
            <a:r>
              <a:rPr lang="es-ES" sz="2000" b="1" baseline="-25000"/>
              <a:t>2</a:t>
            </a:r>
            <a:r>
              <a:rPr lang="es-ES" sz="2000" b="1"/>
              <a:t> ) dos puntos de una recta. En base a estos dos puntos conocidos de la recta, es posible determinar su ecuación.</a:t>
            </a:r>
          </a:p>
        </p:txBody>
      </p:sp>
      <p:pic>
        <p:nvPicPr>
          <p:cNvPr id="5125" name="Picture 5" descr="dospun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716338"/>
            <a:ext cx="1584325" cy="760412"/>
          </a:xfrm>
          <a:prstGeom prst="rect">
            <a:avLst/>
          </a:prstGeom>
          <a:noFill/>
        </p:spPr>
      </p:pic>
      <p:pic>
        <p:nvPicPr>
          <p:cNvPr id="5127" name="Picture 7" descr="dospun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644900"/>
            <a:ext cx="1441450" cy="760413"/>
          </a:xfrm>
          <a:prstGeom prst="rect">
            <a:avLst/>
          </a:prstGeom>
          <a:noFill/>
        </p:spPr>
      </p:pic>
      <p:pic>
        <p:nvPicPr>
          <p:cNvPr id="5129" name="Picture 9" descr="dospun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4797425"/>
            <a:ext cx="1657350" cy="695325"/>
          </a:xfrm>
          <a:prstGeom prst="rect">
            <a:avLst/>
          </a:prstGeom>
          <a:noFill/>
        </p:spPr>
      </p:pic>
      <p:pic>
        <p:nvPicPr>
          <p:cNvPr id="5137" name="Picture 17" descr="dospun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5805488"/>
            <a:ext cx="2590800" cy="766762"/>
          </a:xfrm>
          <a:prstGeom prst="rect">
            <a:avLst/>
          </a:prstGeom>
          <a:noFill/>
        </p:spPr>
      </p:pic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6011863" y="3573463"/>
            <a:ext cx="1655762" cy="2736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6372225" y="56610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5940425" y="3644900"/>
            <a:ext cx="2879725" cy="2808288"/>
            <a:chOff x="3742" y="2296"/>
            <a:chExt cx="1814" cy="1769"/>
          </a:xfrm>
        </p:grpSpPr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286" y="3113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V="1">
              <a:off x="3969" y="2296"/>
              <a:ext cx="0" cy="1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3742" y="3838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558" y="2659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4649" y="2568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800" b="1"/>
                <a:t>P(x</a:t>
              </a:r>
              <a:r>
                <a:rPr lang="es-ES" sz="1800" b="1" baseline="-25000"/>
                <a:t>1 </a:t>
              </a:r>
              <a:r>
                <a:rPr lang="es-ES" sz="1800" b="1"/>
                <a:t>, y</a:t>
              </a:r>
              <a:r>
                <a:rPr lang="es-ES" sz="1800" b="1" baseline="-25000"/>
                <a:t>1</a:t>
              </a:r>
              <a:r>
                <a:rPr lang="es-ES" sz="1800" b="1"/>
                <a:t>)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4377" y="3067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800" b="1"/>
                <a:t>Q(x</a:t>
              </a:r>
              <a:r>
                <a:rPr lang="es-ES" sz="1800" b="1" baseline="-25000"/>
                <a:t>2</a:t>
              </a:r>
              <a:r>
                <a:rPr lang="es-ES" sz="1800" b="1"/>
                <a:t> , y</a:t>
              </a:r>
              <a:r>
                <a:rPr lang="es-ES" sz="1800" b="1" baseline="-25000"/>
                <a:t>2</a:t>
              </a:r>
              <a:r>
                <a:rPr lang="es-ES" sz="1800" b="1"/>
                <a:t>)</a:t>
              </a:r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516688" y="5589588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R(x , y)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6877050" y="5013325"/>
            <a:ext cx="3587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7235825" y="4221163"/>
            <a:ext cx="0" cy="7921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6372225" y="5661025"/>
            <a:ext cx="863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7235825" y="4292600"/>
            <a:ext cx="0" cy="13684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468313" y="2133600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sz="2000" b="1"/>
              <a:t>   Para ello tomemos un tercer punto R(x,y), también perteneciente a la recta.</a:t>
            </a:r>
            <a:endParaRPr lang="es-ES" sz="2000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39750" y="2852738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buFontTx/>
              <a:buChar char="•"/>
            </a:pPr>
            <a:r>
              <a:rPr lang="es-ES" b="1"/>
              <a:t>  </a:t>
            </a:r>
            <a:r>
              <a:rPr lang="es-ES" sz="2000" b="1"/>
              <a:t>Como P, Q y R pertenecen a la misma recta, se tiene que PQ y PR deben tener la misma pendiente, es decir</a:t>
            </a:r>
            <a:r>
              <a:rPr lang="es-ES" b="1"/>
              <a:t>  </a:t>
            </a:r>
            <a:endParaRPr lang="es-ES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132138" y="39338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y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23850" y="4437063"/>
            <a:ext cx="554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b="1"/>
              <a:t>   </a:t>
            </a:r>
            <a:r>
              <a:rPr lang="es-ES" sz="2000" b="1"/>
              <a:t>Luego, la ecuación de la recta que pasa por dos puntos es:</a:t>
            </a:r>
            <a:endParaRPr lang="es-ES" b="1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68313" y="5589588"/>
            <a:ext cx="4967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 b="1"/>
              <a:t>que también se puede expresar como: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43" grpId="0" animBg="1"/>
      <p:bldP spid="5140" grpId="0" animBg="1"/>
      <p:bldP spid="5146" grpId="0"/>
      <p:bldP spid="5147" grpId="0" animBg="1"/>
      <p:bldP spid="5148" grpId="0" animBg="1"/>
      <p:bldP spid="5149" grpId="0" animBg="1"/>
      <p:bldP spid="5150" grpId="0" animBg="1"/>
      <p:bldP spid="5151" grpId="0"/>
      <p:bldP spid="5155" grpId="0"/>
      <p:bldP spid="5156" grpId="0"/>
      <p:bldP spid="5157" grpId="0"/>
      <p:bldP spid="5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es-ES" sz="3200"/>
              <a:t>¿Y cómo usamos esta fórmula?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1584325"/>
          </a:xfrm>
        </p:spPr>
        <p:txBody>
          <a:bodyPr/>
          <a:lstStyle/>
          <a:p>
            <a:pPr lvl="1"/>
            <a:r>
              <a:rPr lang="es-ES" sz="1800" b="1"/>
              <a:t>Observa el siguiente ejemplo:</a:t>
            </a:r>
          </a:p>
          <a:p>
            <a:pPr>
              <a:buFontTx/>
              <a:buNone/>
            </a:pPr>
            <a:r>
              <a:rPr lang="es-ES" sz="2400" b="1">
                <a:solidFill>
                  <a:srgbClr val="00906A"/>
                </a:solidFill>
              </a:rPr>
              <a:t>Determina la ecuación de la recta que pasa por los puntos  (2 , 4) y (5, 10)</a:t>
            </a:r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4356100" y="2205038"/>
            <a:ext cx="3024188" cy="546100"/>
          </a:xfrm>
          <a:prstGeom prst="borderCallout1">
            <a:avLst>
              <a:gd name="adj1" fmla="val 20931"/>
              <a:gd name="adj2" fmla="val -2519"/>
              <a:gd name="adj3" fmla="val -25870"/>
              <a:gd name="adj4" fmla="val -42625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Identificamos x</a:t>
            </a:r>
            <a:r>
              <a:rPr lang="es-ES" sz="1600" b="1" baseline="-25000"/>
              <a:t>1 </a:t>
            </a:r>
            <a:r>
              <a:rPr lang="es-ES" sz="1600" b="1"/>
              <a:t>, y</a:t>
            </a:r>
            <a:r>
              <a:rPr lang="es-ES" sz="1600" b="1" baseline="-25000"/>
              <a:t>1 </a:t>
            </a:r>
            <a:r>
              <a:rPr lang="es-ES" sz="1600" b="1"/>
              <a:t>, x</a:t>
            </a:r>
            <a:r>
              <a:rPr lang="es-ES" sz="1600" b="1" baseline="-25000"/>
              <a:t>2</a:t>
            </a:r>
            <a:r>
              <a:rPr lang="es-ES" sz="1600" b="1"/>
              <a:t> , y</a:t>
            </a:r>
            <a:r>
              <a:rPr lang="es-ES" sz="1600" b="1" baseline="-25000"/>
              <a:t>2 </a:t>
            </a:r>
            <a:endParaRPr lang="es-ES" sz="1600" b="1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16013" y="24923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476375" y="249237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331913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16922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124075" y="24923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2339975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55875" y="24923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7717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40200" y="3357563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8207" name="AutoShape 15"/>
          <p:cNvSpPr>
            <a:spLocks/>
          </p:cNvSpPr>
          <p:nvPr/>
        </p:nvSpPr>
        <p:spPr bwMode="auto">
          <a:xfrm>
            <a:off x="3635375" y="3530600"/>
            <a:ext cx="5508625" cy="403225"/>
          </a:xfrm>
          <a:prstGeom prst="borderCallout1">
            <a:avLst>
              <a:gd name="adj1" fmla="val 28347"/>
              <a:gd name="adj2" fmla="val -1384"/>
              <a:gd name="adj3" fmla="val -2755"/>
              <a:gd name="adj4" fmla="val -112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/>
              <a:t>Reemplazamos estos valores en la fórmula</a:t>
            </a:r>
          </a:p>
          <a:p>
            <a:pPr algn="ctr"/>
            <a:endParaRPr lang="es-E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11188" y="31416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– y</a:t>
            </a:r>
            <a:r>
              <a:rPr lang="es-ES" b="1" u="sng" baseline="-25000">
                <a:solidFill>
                  <a:schemeClr val="accent2"/>
                </a:solidFill>
              </a:rPr>
              <a:t>1</a:t>
            </a:r>
            <a:endParaRPr lang="es-ES" b="1" u="sng">
              <a:solidFill>
                <a:schemeClr val="accent2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84213" y="35004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692275" y="33575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979613" y="31416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</a:t>
            </a:r>
            <a:r>
              <a:rPr lang="es-ES" b="1" u="sng" baseline="-25000">
                <a:solidFill>
                  <a:schemeClr val="accent2"/>
                </a:solidFill>
              </a:rPr>
              <a:t>2 </a:t>
            </a:r>
            <a:r>
              <a:rPr lang="es-ES" b="1" u="sng">
                <a:solidFill>
                  <a:schemeClr val="accent2"/>
                </a:solidFill>
              </a:rPr>
              <a:t>– y</a:t>
            </a:r>
            <a:r>
              <a:rPr lang="es-ES" b="1" u="sng" baseline="-25000">
                <a:solidFill>
                  <a:schemeClr val="accent2"/>
                </a:solidFill>
              </a:rPr>
              <a:t>1</a:t>
            </a:r>
            <a:endParaRPr lang="es-ES" b="1" u="sng">
              <a:solidFill>
                <a:schemeClr val="accent2"/>
              </a:solidFill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979613" y="35734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 </a:t>
            </a:r>
            <a:r>
              <a:rPr lang="es-ES" b="1">
                <a:solidFill>
                  <a:schemeClr val="accent2"/>
                </a:solidFill>
              </a:rPr>
              <a:t>– 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11188" y="40052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 –  4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84213" y="43640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79613" y="40052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10</a:t>
            </a:r>
            <a:r>
              <a:rPr lang="es-ES" b="1" u="sng" baseline="-25000">
                <a:solidFill>
                  <a:schemeClr val="accent2"/>
                </a:solidFill>
              </a:rPr>
              <a:t> </a:t>
            </a:r>
            <a:r>
              <a:rPr lang="es-ES" b="1" u="sng">
                <a:solidFill>
                  <a:schemeClr val="accent2"/>
                </a:solidFill>
              </a:rPr>
              <a:t>– 4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979613" y="443706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 5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547813" y="42211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39750" y="47974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 –  4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12775" y="5157788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477963" y="50133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835150" y="479901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836738" y="523081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3 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3852863" y="450691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  –  4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925888" y="486568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4789488" y="47228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5148263" y="45085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5148263" y="49403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5867400" y="4149725"/>
            <a:ext cx="3276600" cy="1079500"/>
          </a:xfrm>
          <a:prstGeom prst="cloudCallout">
            <a:avLst>
              <a:gd name="adj1" fmla="val -56444"/>
              <a:gd name="adj2" fmla="val 20884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800" b="1"/>
              <a:t>Efectuamos los “productos cruzados”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995738" y="5373688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 – 4 = 2x - 4</a:t>
            </a:r>
          </a:p>
        </p:txBody>
      </p:sp>
      <p:sp>
        <p:nvSpPr>
          <p:cNvPr id="8234" name="AutoShape 42"/>
          <p:cNvSpPr>
            <a:spLocks/>
          </p:cNvSpPr>
          <p:nvPr/>
        </p:nvSpPr>
        <p:spPr bwMode="auto">
          <a:xfrm>
            <a:off x="6732588" y="5445125"/>
            <a:ext cx="1871662" cy="431800"/>
          </a:xfrm>
          <a:prstGeom prst="borderCallout1">
            <a:avLst>
              <a:gd name="adj1" fmla="val 26472"/>
              <a:gd name="adj2" fmla="val -4069"/>
              <a:gd name="adj3" fmla="val 47426"/>
              <a:gd name="adj4" fmla="val -3893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Y ordenamos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4427538" y="58769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 = 2x – 4 +4</a:t>
            </a:r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1835150" y="3716338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1692275" y="4652963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1692275" y="4221163"/>
            <a:ext cx="3311525" cy="1584325"/>
            <a:chOff x="1066" y="2750"/>
            <a:chExt cx="2086" cy="998"/>
          </a:xfrm>
        </p:grpSpPr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1066" y="3521"/>
              <a:ext cx="0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1066" y="3748"/>
              <a:ext cx="7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 flipV="1">
              <a:off x="1791" y="2750"/>
              <a:ext cx="454" cy="9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2245" y="2750"/>
              <a:ext cx="90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3107" y="2750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4932363" y="5084763"/>
            <a:ext cx="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4500563" y="6400800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 = 2x </a:t>
            </a:r>
          </a:p>
        </p:txBody>
      </p:sp>
      <p:sp>
        <p:nvSpPr>
          <p:cNvPr id="8246" name="AutoShape 54"/>
          <p:cNvSpPr>
            <a:spLocks/>
          </p:cNvSpPr>
          <p:nvPr/>
        </p:nvSpPr>
        <p:spPr bwMode="auto">
          <a:xfrm>
            <a:off x="7019925" y="6308725"/>
            <a:ext cx="2124075" cy="549275"/>
          </a:xfrm>
          <a:prstGeom prst="borderCallout1">
            <a:avLst>
              <a:gd name="adj1" fmla="val 20810"/>
              <a:gd name="adj2" fmla="val -3588"/>
              <a:gd name="adj3" fmla="val 62139"/>
              <a:gd name="adj4" fmla="val -47981"/>
            </a:avLst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Y tenemos nuestra ecuación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7" grpId="0" animBg="1"/>
      <p:bldP spid="8198" grpId="1"/>
      <p:bldP spid="8199" grpId="1"/>
      <p:bldP spid="8200" grpId="0" animBg="1"/>
      <p:bldP spid="8201" grpId="0" animBg="1"/>
      <p:bldP spid="8202" grpId="0"/>
      <p:bldP spid="8203" grpId="0" animBg="1"/>
      <p:bldP spid="8204" grpId="0"/>
      <p:bldP spid="8205" grpId="0" animBg="1"/>
      <p:bldP spid="8207" grpId="0" animBg="1"/>
      <p:bldP spid="8208" grpId="0"/>
      <p:bldP spid="8209" grpId="0"/>
      <p:bldP spid="8212" grpId="0"/>
      <p:bldP spid="8213" grpId="0"/>
      <p:bldP spid="8214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0" grpId="0"/>
      <p:bldP spid="8231" grpId="0"/>
      <p:bldP spid="8232" grpId="0" animBg="1"/>
      <p:bldP spid="8233" grpId="0"/>
      <p:bldP spid="8234" grpId="0" animBg="1"/>
      <p:bldP spid="8235" grpId="1"/>
      <p:bldP spid="8236" grpId="0" animBg="1"/>
      <p:bldP spid="8237" grpId="0" animBg="1"/>
      <p:bldP spid="8244" grpId="0" animBg="1"/>
      <p:bldP spid="8245" grpId="0"/>
      <p:bldP spid="82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es-ES" sz="3200" b="1"/>
              <a:t>Otra forma de enfrentar la misma tarea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997200"/>
            <a:ext cx="3455987" cy="503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000" b="1"/>
              <a:t>Se calcula la pendiente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1052513"/>
            <a:ext cx="7772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ES" sz="1800" b="1"/>
              <a:t>Observa el siguiente ejemplo:</a:t>
            </a:r>
          </a:p>
          <a:p>
            <a:pPr marL="342900" indent="-342900">
              <a:spcBef>
                <a:spcPct val="20000"/>
              </a:spcBef>
            </a:pPr>
            <a:r>
              <a:rPr lang="es-ES" b="1">
                <a:solidFill>
                  <a:srgbClr val="00906A"/>
                </a:solidFill>
              </a:rPr>
              <a:t>Determina la ecuación de la recta que pasa por los puntos  (2 , -4) y (6, 12)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4427538" y="1916113"/>
            <a:ext cx="3024187" cy="546100"/>
          </a:xfrm>
          <a:prstGeom prst="borderCallout1">
            <a:avLst>
              <a:gd name="adj1" fmla="val 20931"/>
              <a:gd name="adj2" fmla="val -2519"/>
              <a:gd name="adj3" fmla="val 27037"/>
              <a:gd name="adj4" fmla="val -449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1600" b="1"/>
              <a:t>Identificamos x</a:t>
            </a:r>
            <a:r>
              <a:rPr lang="es-ES" sz="1600" b="1" baseline="-25000"/>
              <a:t>1 </a:t>
            </a:r>
            <a:r>
              <a:rPr lang="es-ES" sz="1600" b="1"/>
              <a:t>, y</a:t>
            </a:r>
            <a:r>
              <a:rPr lang="es-ES" sz="1600" b="1" baseline="-25000"/>
              <a:t>1 </a:t>
            </a:r>
            <a:r>
              <a:rPr lang="es-ES" sz="1600" b="1"/>
              <a:t>, x</a:t>
            </a:r>
            <a:r>
              <a:rPr lang="es-ES" sz="1600" b="1" baseline="-25000"/>
              <a:t>2</a:t>
            </a:r>
            <a:r>
              <a:rPr lang="es-ES" sz="1600" b="1"/>
              <a:t> , y</a:t>
            </a:r>
            <a:r>
              <a:rPr lang="es-ES" sz="1600" b="1" baseline="-25000"/>
              <a:t>2 </a:t>
            </a:r>
            <a:endParaRPr lang="es-ES" sz="1600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16013" y="24923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476375" y="249237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331913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16922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124075" y="24923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2339975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55875" y="24923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y</a:t>
            </a:r>
            <a:r>
              <a:rPr lang="es-ES" b="1" baseline="-25000">
                <a:solidFill>
                  <a:schemeClr val="accent2"/>
                </a:solidFill>
              </a:rPr>
              <a:t>2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277177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708400" y="270827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y</a:t>
            </a:r>
            <a:r>
              <a:rPr lang="es-ES" b="1" u="sng" baseline="-25000">
                <a:solidFill>
                  <a:schemeClr val="accent2"/>
                </a:solidFill>
              </a:rPr>
              <a:t>2 </a:t>
            </a:r>
            <a:r>
              <a:rPr lang="es-ES" b="1" u="sng">
                <a:solidFill>
                  <a:schemeClr val="accent2"/>
                </a:solidFill>
              </a:rPr>
              <a:t>– y</a:t>
            </a:r>
            <a:r>
              <a:rPr lang="es-ES" b="1" u="sng" baseline="-25000">
                <a:solidFill>
                  <a:schemeClr val="accent2"/>
                </a:solidFill>
              </a:rPr>
              <a:t>1</a:t>
            </a:r>
            <a:endParaRPr lang="es-ES" b="1" u="sng">
              <a:solidFill>
                <a:schemeClr val="accent2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708400" y="31400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x</a:t>
            </a:r>
            <a:r>
              <a:rPr lang="es-ES" b="1" baseline="-25000">
                <a:solidFill>
                  <a:schemeClr val="accent2"/>
                </a:solidFill>
              </a:rPr>
              <a:t>2 </a:t>
            </a:r>
            <a:r>
              <a:rPr lang="es-ES" b="1">
                <a:solidFill>
                  <a:schemeClr val="accent2"/>
                </a:solidFill>
              </a:rPr>
              <a:t>– x</a:t>
            </a:r>
            <a:r>
              <a:rPr lang="es-ES" b="1" baseline="-25000">
                <a:solidFill>
                  <a:schemeClr val="accent2"/>
                </a:solidFill>
              </a:rPr>
              <a:t>1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859338" y="29241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148263" y="2708275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12</a:t>
            </a:r>
            <a:r>
              <a:rPr lang="es-ES" b="1" u="sng" baseline="-25000">
                <a:solidFill>
                  <a:schemeClr val="accent2"/>
                </a:solidFill>
              </a:rPr>
              <a:t> </a:t>
            </a:r>
            <a:r>
              <a:rPr lang="es-ES" b="1" u="sng">
                <a:solidFill>
                  <a:schemeClr val="accent2"/>
                </a:solidFill>
              </a:rPr>
              <a:t>– (-4)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148263" y="31400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 6</a:t>
            </a:r>
            <a:r>
              <a:rPr lang="es-ES" b="1" baseline="-25000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– 2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227763" y="29241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516688" y="2708275"/>
            <a:ext cx="6477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u="sng">
                <a:solidFill>
                  <a:schemeClr val="accent2"/>
                </a:solidFill>
              </a:rPr>
              <a:t>16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948488" y="2852738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chemeClr val="accent2"/>
                </a:solidFill>
              </a:rPr>
              <a:t>= 4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11188" y="3716338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/>
              <a:t>Se reemplaza m en la ecuación  y = </a:t>
            </a:r>
            <a:r>
              <a:rPr lang="es-ES" sz="2000" b="1">
                <a:solidFill>
                  <a:schemeClr val="accent2"/>
                </a:solidFill>
              </a:rPr>
              <a:t>m</a:t>
            </a:r>
            <a:r>
              <a:rPr lang="es-ES" sz="2000" b="1"/>
              <a:t>x + </a:t>
            </a:r>
            <a:r>
              <a:rPr lang="es-ES" sz="2000" b="1">
                <a:solidFill>
                  <a:srgbClr val="CC0066"/>
                </a:solidFill>
              </a:rPr>
              <a:t>n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067175" y="40767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y</a:t>
            </a:r>
            <a:r>
              <a:rPr lang="es-ES" b="1">
                <a:solidFill>
                  <a:schemeClr val="accent2"/>
                </a:solidFill>
              </a:rPr>
              <a:t> = 4</a:t>
            </a:r>
            <a:r>
              <a:rPr lang="es-ES" b="1"/>
              <a:t>x</a:t>
            </a:r>
            <a:r>
              <a:rPr lang="es-ES" b="1">
                <a:solidFill>
                  <a:schemeClr val="accent2"/>
                </a:solidFill>
              </a:rPr>
              <a:t> </a:t>
            </a:r>
            <a:r>
              <a:rPr lang="es-ES" b="1"/>
              <a:t>+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95288" y="4365625"/>
            <a:ext cx="8208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/>
              <a:t>Se toma las coordenadas x e y de uno de los dos puntos y se reemplaza en la ecuación             y = </a:t>
            </a:r>
            <a:r>
              <a:rPr lang="es-ES" sz="2000" b="1">
                <a:solidFill>
                  <a:schemeClr val="accent2"/>
                </a:solidFill>
              </a:rPr>
              <a:t>4</a:t>
            </a:r>
            <a:r>
              <a:rPr lang="es-ES" sz="2000" b="1"/>
              <a:t>x + </a:t>
            </a:r>
            <a:r>
              <a:rPr lang="es-ES" sz="2000" b="1">
                <a:solidFill>
                  <a:srgbClr val="CC0066"/>
                </a:solidFill>
              </a:rPr>
              <a:t>n</a:t>
            </a:r>
            <a:endParaRPr lang="es-ES" sz="2000" b="1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11188" y="5157788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00906A"/>
                </a:solidFill>
              </a:rPr>
              <a:t>(2 , -4)</a:t>
            </a: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V="1">
            <a:off x="1258888" y="4941888"/>
            <a:ext cx="12969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900113" y="5013325"/>
            <a:ext cx="2232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339975" y="515778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00906A"/>
                </a:solidFill>
              </a:rPr>
              <a:t>-4 = </a:t>
            </a:r>
            <a:r>
              <a:rPr lang="es-ES" b="1">
                <a:solidFill>
                  <a:schemeClr val="accent2"/>
                </a:solidFill>
              </a:rPr>
              <a:t>4</a:t>
            </a:r>
            <a:r>
              <a:rPr lang="es-ES" b="1">
                <a:solidFill>
                  <a:schemeClr val="accent2"/>
                </a:solidFill>
                <a:cs typeface="Times New Roman" pitchFamily="18" charset="0"/>
              </a:rPr>
              <a:t>•</a:t>
            </a:r>
            <a:r>
              <a:rPr lang="es-ES" b="1">
                <a:solidFill>
                  <a:srgbClr val="00906A"/>
                </a:solidFill>
                <a:cs typeface="Times New Roman" pitchFamily="18" charset="0"/>
              </a:rPr>
              <a:t>2 + </a:t>
            </a:r>
            <a:r>
              <a:rPr lang="es-ES" b="1">
                <a:solidFill>
                  <a:srgbClr val="CC0066"/>
                </a:solidFill>
                <a:cs typeface="Times New Roman" pitchFamily="18" charset="0"/>
              </a:rPr>
              <a:t>n</a:t>
            </a:r>
            <a:endParaRPr lang="es-ES" b="1">
              <a:solidFill>
                <a:srgbClr val="00906A"/>
              </a:solidFill>
              <a:cs typeface="Times New Roman" pitchFamily="18" charset="0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572000" y="5229225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y despejamos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411413" y="5516563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-4 = 8 +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908175" y="580548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-4 – 8 = </a:t>
            </a:r>
            <a:r>
              <a:rPr lang="es-ES" b="1">
                <a:solidFill>
                  <a:srgbClr val="CC0066"/>
                </a:solidFill>
              </a:rPr>
              <a:t>n</a:t>
            </a:r>
            <a:endParaRPr lang="es-ES" b="1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339975" y="63087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-</a:t>
            </a:r>
            <a:r>
              <a:rPr lang="es-ES" b="1">
                <a:solidFill>
                  <a:srgbClr val="CC0066"/>
                </a:solidFill>
              </a:rPr>
              <a:t>12</a:t>
            </a:r>
            <a:r>
              <a:rPr lang="es-ES" b="1"/>
              <a:t> = </a:t>
            </a:r>
            <a:r>
              <a:rPr lang="es-ES" b="1">
                <a:solidFill>
                  <a:srgbClr val="CC0066"/>
                </a:solidFill>
              </a:rPr>
              <a:t>n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140200" y="5734050"/>
            <a:ext cx="5003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chemeClr val="accent2"/>
                </a:solidFill>
              </a:rPr>
              <a:t>Finalmente reemplazamos </a:t>
            </a:r>
            <a:r>
              <a:rPr lang="es-ES" sz="2000" b="1">
                <a:solidFill>
                  <a:srgbClr val="CC0066"/>
                </a:solidFill>
              </a:rPr>
              <a:t>n</a:t>
            </a:r>
            <a:r>
              <a:rPr lang="es-ES" sz="2000" b="1">
                <a:solidFill>
                  <a:schemeClr val="accent2"/>
                </a:solidFill>
              </a:rPr>
              <a:t> en</a:t>
            </a:r>
          </a:p>
          <a:p>
            <a:pPr>
              <a:spcBef>
                <a:spcPct val="50000"/>
              </a:spcBef>
            </a:pPr>
            <a:r>
              <a:rPr lang="es-ES" b="1"/>
              <a:t>y =</a:t>
            </a:r>
            <a:r>
              <a:rPr lang="es-ES" b="1">
                <a:solidFill>
                  <a:schemeClr val="accent2"/>
                </a:solidFill>
              </a:rPr>
              <a:t> 3</a:t>
            </a:r>
            <a:r>
              <a:rPr lang="es-ES" b="1"/>
              <a:t>x +</a:t>
            </a:r>
            <a:r>
              <a:rPr lang="es-ES" b="1">
                <a:solidFill>
                  <a:schemeClr val="accent2"/>
                </a:solidFill>
              </a:rPr>
              <a:t> </a:t>
            </a:r>
            <a:r>
              <a:rPr lang="es-ES" b="1">
                <a:solidFill>
                  <a:srgbClr val="CC0066"/>
                </a:solidFill>
              </a:rPr>
              <a:t>n</a:t>
            </a:r>
            <a:r>
              <a:rPr lang="es-ES" b="1">
                <a:solidFill>
                  <a:schemeClr val="accent2"/>
                </a:solidFill>
              </a:rPr>
              <a:t>  , quedando  </a:t>
            </a:r>
            <a:r>
              <a:rPr lang="es-ES" b="1"/>
              <a:t>y =</a:t>
            </a:r>
            <a:r>
              <a:rPr lang="es-ES" b="1">
                <a:solidFill>
                  <a:srgbClr val="FF0000"/>
                </a:solidFill>
              </a:rPr>
              <a:t> </a:t>
            </a:r>
            <a:r>
              <a:rPr lang="es-ES" b="1">
                <a:solidFill>
                  <a:schemeClr val="accent2"/>
                </a:solidFill>
              </a:rPr>
              <a:t>3</a:t>
            </a:r>
            <a:r>
              <a:rPr lang="es-ES" b="1"/>
              <a:t>x</a:t>
            </a:r>
            <a:r>
              <a:rPr lang="es-ES" b="1">
                <a:solidFill>
                  <a:srgbClr val="FF0000"/>
                </a:solidFill>
              </a:rPr>
              <a:t> </a:t>
            </a:r>
            <a:r>
              <a:rPr lang="es-ES" b="1">
                <a:solidFill>
                  <a:srgbClr val="CC0066"/>
                </a:solidFill>
              </a:rPr>
              <a:t>–</a:t>
            </a:r>
            <a:r>
              <a:rPr lang="es-ES" b="1">
                <a:solidFill>
                  <a:srgbClr val="FF0000"/>
                </a:solidFill>
              </a:rPr>
              <a:t> </a:t>
            </a:r>
            <a:r>
              <a:rPr lang="es-ES" b="1">
                <a:solidFill>
                  <a:srgbClr val="CC0066"/>
                </a:solidFill>
              </a:rPr>
              <a:t>12</a:t>
            </a:r>
            <a:r>
              <a:rPr lang="es-ES" sz="2000" b="1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4427538" y="4005263"/>
            <a:ext cx="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build="p"/>
      <p:bldP spid="12293" grpId="0" animBg="1"/>
      <p:bldP spid="12294" grpId="0"/>
      <p:bldP spid="12295" grpId="0"/>
      <p:bldP spid="12296" grpId="0" animBg="1"/>
      <p:bldP spid="12297" grpId="0" animBg="1"/>
      <p:bldP spid="12298" grpId="0"/>
      <p:bldP spid="12299" grpId="0" animBg="1"/>
      <p:bldP spid="12300" grpId="0"/>
      <p:bldP spid="12301" grpId="0" animBg="1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3" grpId="0"/>
      <p:bldP spid="12314" grpId="0" animBg="1"/>
      <p:bldP spid="12314" grpId="1" animBg="1"/>
      <p:bldP spid="12315" grpId="0" animBg="1"/>
      <p:bldP spid="12316" grpId="0"/>
      <p:bldP spid="12317" grpId="0"/>
      <p:bldP spid="12318" grpId="0"/>
      <p:bldP spid="12319" grpId="0"/>
      <p:bldP spid="12320" grpId="0"/>
      <p:bldP spid="12321" grpId="0"/>
      <p:bldP spid="12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u="sng" dirty="0" smtClean="0"/>
              <a:t>Ejercicios</a:t>
            </a:r>
            <a:r>
              <a:rPr lang="es-ES" sz="3200" b="1" dirty="0" smtClean="0"/>
              <a:t> </a:t>
            </a:r>
            <a:r>
              <a:rPr lang="es-ES" sz="3200" b="1" dirty="0"/>
              <a:t>:</a:t>
            </a:r>
            <a:br>
              <a:rPr lang="es-ES" sz="3200" b="1" dirty="0"/>
            </a:br>
            <a:r>
              <a:rPr lang="es-ES" sz="3200" b="1" dirty="0"/>
              <a:t>  I) Encuentra la ecuación de recta que pasa por los puntos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A)  (3,5) y (2, 8)</a:t>
            </a:r>
          </a:p>
          <a:p>
            <a:r>
              <a:rPr lang="es-ES" dirty="0"/>
              <a:t>B)  (-2 , -3) y (5 , 3)</a:t>
            </a:r>
          </a:p>
          <a:p>
            <a:r>
              <a:rPr lang="es-ES" dirty="0"/>
              <a:t>C)  (3 , 5 ) y ( -4, 5)</a:t>
            </a:r>
          </a:p>
          <a:p>
            <a:r>
              <a:rPr lang="es-ES" dirty="0"/>
              <a:t>D) (-1, 1) y  </a:t>
            </a:r>
            <a:r>
              <a:rPr lang="es-ES" dirty="0" smtClean="0"/>
              <a:t>(0 ; 0)</a:t>
            </a:r>
          </a:p>
          <a:p>
            <a:r>
              <a:rPr lang="es-ES" dirty="0" smtClean="0"/>
              <a:t>E)  (-2 ; 3 ) y ( 0 ; 1)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Encuentra la ecuación de recta de los siguientes gráficos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1547813" y="2708275"/>
            <a:ext cx="2016125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10293" name="Group 53"/>
          <p:cNvGrpSpPr>
            <a:grpSpLocks/>
          </p:cNvGrpSpPr>
          <p:nvPr/>
        </p:nvGrpSpPr>
        <p:grpSpPr bwMode="auto">
          <a:xfrm>
            <a:off x="1187450" y="1844675"/>
            <a:ext cx="2879725" cy="2665413"/>
            <a:chOff x="748" y="1162"/>
            <a:chExt cx="1814" cy="1679"/>
          </a:xfrm>
        </p:grpSpPr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1111" y="265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1066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V="1">
              <a:off x="1202" y="1162"/>
              <a:ext cx="0" cy="16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338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1520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1701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1883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2019" y="243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1111" y="238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1111" y="220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1111" y="206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1111" y="188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1111" y="170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748" y="2523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276" name="Group 36"/>
          <p:cNvGrpSpPr>
            <a:grpSpLocks/>
          </p:cNvGrpSpPr>
          <p:nvPr/>
        </p:nvGrpSpPr>
        <p:grpSpPr bwMode="auto">
          <a:xfrm>
            <a:off x="6011863" y="2708275"/>
            <a:ext cx="2879725" cy="2665413"/>
            <a:chOff x="3651" y="1570"/>
            <a:chExt cx="1814" cy="1679"/>
          </a:xfrm>
        </p:grpSpPr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3969" y="284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>
              <a:off x="3651" y="1570"/>
              <a:ext cx="1814" cy="1679"/>
              <a:chOff x="3560" y="2069"/>
              <a:chExt cx="1814" cy="1679"/>
            </a:xfrm>
          </p:grpSpPr>
          <p:sp>
            <p:nvSpPr>
              <p:cNvPr id="10279" name="Line 39"/>
              <p:cNvSpPr>
                <a:spLocks noChangeShapeType="1"/>
              </p:cNvSpPr>
              <p:nvPr/>
            </p:nvSpPr>
            <p:spPr bwMode="auto">
              <a:xfrm flipV="1">
                <a:off x="4014" y="2069"/>
                <a:ext cx="0" cy="16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4150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4332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4513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4695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4831" y="333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5" name="Line 45"/>
              <p:cNvSpPr>
                <a:spLocks noChangeShapeType="1"/>
              </p:cNvSpPr>
              <p:nvPr/>
            </p:nvSpPr>
            <p:spPr bwMode="auto">
              <a:xfrm>
                <a:off x="3923" y="329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6" name="Line 46"/>
              <p:cNvSpPr>
                <a:spLocks noChangeShapeType="1"/>
              </p:cNvSpPr>
              <p:nvPr/>
            </p:nvSpPr>
            <p:spPr bwMode="auto">
              <a:xfrm>
                <a:off x="3923" y="311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>
                <a:off x="3923" y="2976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8" name="Line 48"/>
              <p:cNvSpPr>
                <a:spLocks noChangeShapeType="1"/>
              </p:cNvSpPr>
              <p:nvPr/>
            </p:nvSpPr>
            <p:spPr bwMode="auto">
              <a:xfrm>
                <a:off x="3923" y="279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89" name="Line 49"/>
              <p:cNvSpPr>
                <a:spLocks noChangeShapeType="1"/>
              </p:cNvSpPr>
              <p:nvPr/>
            </p:nvSpPr>
            <p:spPr bwMode="auto">
              <a:xfrm>
                <a:off x="3923" y="261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90" name="Line 50"/>
              <p:cNvSpPr>
                <a:spLocks noChangeShapeType="1"/>
              </p:cNvSpPr>
              <p:nvPr/>
            </p:nvSpPr>
            <p:spPr bwMode="auto">
              <a:xfrm flipH="1">
                <a:off x="3787" y="2342"/>
                <a:ext cx="409" cy="140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>
                <a:off x="3560" y="3430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508</Words>
  <Application>Microsoft Office PowerPoint</Application>
  <PresentationFormat>Presentación en pantalla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Times New Roman</vt:lpstr>
      <vt:lpstr>Diseño predeterminado</vt:lpstr>
      <vt:lpstr>LA ECUACION DE LA RECTA</vt:lpstr>
      <vt:lpstr>Ecuación de la recta a partir de dos puntos del plano</vt:lpstr>
      <vt:lpstr>Ecuación de la recta que pasa por dos puntos </vt:lpstr>
      <vt:lpstr>¿Y cómo usamos esta fórmula?</vt:lpstr>
      <vt:lpstr>Otra forma de enfrentar la misma tarea</vt:lpstr>
      <vt:lpstr>Ejercicios :   I) Encuentra la ecuación de recta que pasa por los puntos</vt:lpstr>
      <vt:lpstr>Encuentra la ecuación de recta de los siguientes gráficos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Arocha_LITE</dc:creator>
  <cp:lastModifiedBy>Arocha_LITE</cp:lastModifiedBy>
  <cp:revision>9</cp:revision>
  <dcterms:created xsi:type="dcterms:W3CDTF">1601-01-01T00:00:00Z</dcterms:created>
  <dcterms:modified xsi:type="dcterms:W3CDTF">2014-07-30T04:31:54Z</dcterms:modified>
</cp:coreProperties>
</file>